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8" r:id="rId5"/>
    <p:sldId id="265" r:id="rId6"/>
    <p:sldId id="266" r:id="rId7"/>
    <p:sldId id="271" r:id="rId8"/>
    <p:sldId id="272" r:id="rId9"/>
    <p:sldId id="273" r:id="rId10"/>
    <p:sldId id="269" r:id="rId11"/>
    <p:sldId id="263" r:id="rId12"/>
    <p:sldId id="264" r:id="rId13"/>
    <p:sldId id="270" r:id="rId14"/>
    <p:sldId id="268" r:id="rId15"/>
    <p:sldId id="26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91AF"/>
    <a:srgbClr val="0000FF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5332D8-9B06-4A84-8A11-AF68CF6494BF}" v="301" dt="2024-08-22T19:50:47.5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147525-9DC6-22FD-33AA-9D64269F64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2547FA-B290-0310-342D-7F23A5C0CC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C38CDE-43BE-1DB6-549A-E10BA2342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88F97F-5E2C-5BA6-9B91-A5F2773B1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E96950-AA6D-5444-4BDD-6E37B6472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6607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93E1E9-EBD9-6939-C6CD-0B5F475AC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176B31-E17A-2066-6636-A81AD4C115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6CF723-595E-E88C-3651-1E957CB99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27B05B-A498-C441-8769-C6F134D13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CCA1C8-293B-1EF7-08D7-B2E83906D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489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176D5A-C505-8C4B-80AD-7E94F10021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878955-68EE-693A-DA64-C2303EDC0A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D6AA8C-5D9B-811A-6021-F5D8C5726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BF2BB3-8B82-5248-3B69-289B3B304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AAB41F-54C9-4F4D-698C-3648CAFE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170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7AD881-DE18-B2BF-F991-F43E8B83B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0500E8-E7B4-227A-DC3F-68EF7AF1F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F1FA5-4664-4299-0B66-FEA850FBC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F20221-24C3-6D96-DC7F-9E90F8E72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26745D-B9B2-4556-C4A5-C89486380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287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B9F123-511D-465F-B765-30506700D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0FE7F3-0A5E-AA95-6075-431F7841A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CA3B82-38F8-C664-1085-8782E1EF0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DC3730-4EB8-397E-B6B9-C98836D7E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CFF600-3C17-2548-5B59-6E6EDE691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809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8C398D-C896-A0B1-D2BD-154E70E90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04B560-5FEE-7899-30FF-4E253E8048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36E14E-F72E-512B-3B68-A1B24433D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5ED4F1-24F5-B9CA-895D-E42960EED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D92B05-581C-B2F2-9E83-6A58F5D26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528140-130C-93B6-7E7C-66C6E3E73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247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0EF5FD-1D5C-6081-6C33-B858D9993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5B5780-56AB-083B-B8AC-D3DD226561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4386D8-28DF-FF96-56A6-5C77577CED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3DFAC13-4CD3-AC05-61D8-66207FC7B0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EC304C-7EBA-1711-4B1E-F53FED2A8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BADAEB3-B4C8-E22D-81A5-1C7E7B48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56F9729-B2C0-DE6D-B650-890811D88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7D2AA3-07FE-CEED-A9A6-D58FEADB1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47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5C7F2-490D-86CF-F016-568BCB07B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DD54FA-CA88-3DD5-D503-A5CF892A5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43B6B5-0464-88FF-FCB3-5EC1D7386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289B0-87A3-2F8B-FC1A-0349A8C99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530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26AB863-7A88-E684-C1D6-89D1D0C23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E25AB3C-091D-9C14-F673-BC3FA03B3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528A07-3846-9F43-8B4F-D634EEF91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399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AE688B-0545-6BB1-E630-4330F85C6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A6BFB6-1C07-2952-7F34-E790C2C34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9CB1BB-FB27-057E-353C-67D52073D3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055A0C-8D21-8256-A1F2-28E72E928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5F6998-B5E1-A55F-FB32-86AC68FAC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AD77B9-3421-E2E2-3DFF-62553CFD1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829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BC2B79-8605-2DAE-3EDA-BE9243CEF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4AEF154-F8FF-F8EA-FC22-6F193F314C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B3E3314-DAB8-016F-F85F-B1A3FFE5A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6AF364-D253-6C12-8C49-6ED723BD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D00C08-BB6D-68E4-AF00-D829DC334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C596D3-F023-0B75-0637-5ABDCFAC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227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AD2948A-61B2-8E72-8A85-83636B1D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F1FBD4-EE0A-DE19-5DA9-1CE78BCF8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4084DD-2756-3586-6214-A3063CDAF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4239A3-B66E-4E77-9A52-F8CF64F18341}" type="datetimeFigureOut">
              <a:rPr lang="ko-KR" altLang="en-US" smtClean="0"/>
              <a:t>2025-01-01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6A3FD7-027E-0DE1-1191-E8C68BCBC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BABB2D-7E26-FED4-1F21-BDE9C3CD7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BE0750-E5C4-4AEA-A626-D90C071548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243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hyperlink" Target="https://github.com/KimDJ7105/Script-project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mailto:toymas24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github.com/KimDJ7105/KYK_pro_con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github.com/KimDJ7105/KYK-Proj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youtu.be/5hCu5S4Mi8k?si=WwHKN46DvTooCXzu" TargetMode="Externa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E851724F-DCC2-1950-16DF-B2EA130845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7082179-AA6F-6677-A3D3-F32AB8807C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25044"/>
            <a:ext cx="9144000" cy="1807912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서버 프로그래머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포트폴리오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8DE03A-68BB-F27B-DF9A-301335E69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7909" y="4825497"/>
            <a:ext cx="1128665" cy="441356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김동재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068E5E-361E-6681-5799-BE53F51BECB3}"/>
              </a:ext>
            </a:extLst>
          </p:cNvPr>
          <p:cNvSpPr txBox="1"/>
          <p:nvPr/>
        </p:nvSpPr>
        <p:spPr>
          <a:xfrm>
            <a:off x="11232332" y="88270"/>
            <a:ext cx="920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2024</a:t>
            </a:r>
            <a:r>
              <a:rPr lang="ko-KR" altLang="en-US" dirty="0">
                <a:solidFill>
                  <a:schemeClr val="bg1"/>
                </a:solidFill>
              </a:rPr>
              <a:t>년</a:t>
            </a:r>
          </a:p>
        </p:txBody>
      </p:sp>
      <p:sp>
        <p:nvSpPr>
          <p:cNvPr id="6" name="왼쪽 중괄호 5">
            <a:extLst>
              <a:ext uri="{FF2B5EF4-FFF2-40B4-BE49-F238E27FC236}">
                <a16:creationId xmlns:a16="http://schemas.microsoft.com/office/drawing/2014/main" id="{3E709FE1-943A-EE7C-96EB-24A3DA0DEA16}"/>
              </a:ext>
            </a:extLst>
          </p:cNvPr>
          <p:cNvSpPr/>
          <p:nvPr/>
        </p:nvSpPr>
        <p:spPr>
          <a:xfrm>
            <a:off x="2218098" y="2344848"/>
            <a:ext cx="959667" cy="1988108"/>
          </a:xfrm>
          <a:prstGeom prst="leftBrace">
            <a:avLst/>
          </a:prstGeom>
          <a:noFill/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왼쪽 중괄호 6">
            <a:extLst>
              <a:ext uri="{FF2B5EF4-FFF2-40B4-BE49-F238E27FC236}">
                <a16:creationId xmlns:a16="http://schemas.microsoft.com/office/drawing/2014/main" id="{D6487894-DC22-BFDE-9AA6-8423EBA711BB}"/>
              </a:ext>
            </a:extLst>
          </p:cNvPr>
          <p:cNvSpPr/>
          <p:nvPr/>
        </p:nvSpPr>
        <p:spPr>
          <a:xfrm rot="10800000">
            <a:off x="8987074" y="2344848"/>
            <a:ext cx="959667" cy="1988108"/>
          </a:xfrm>
          <a:prstGeom prst="leftBrace">
            <a:avLst/>
          </a:prstGeom>
          <a:noFill/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E2B6BE-8048-DFA1-B0C3-286DBE97CF7B}"/>
              </a:ext>
            </a:extLst>
          </p:cNvPr>
          <p:cNvSpPr txBox="1"/>
          <p:nvPr/>
        </p:nvSpPr>
        <p:spPr>
          <a:xfrm>
            <a:off x="280657" y="272936"/>
            <a:ext cx="1412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PORTFOLIO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452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2DCF6-C186-FCD3-0C58-FD597B713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4C64B46-E1E9-B447-0AC6-1FA2603F5EDF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BB8C313C-45B7-FE42-8C37-4C63C352684B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402C27-DBB8-A6C9-EA33-142B678DC7FE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1.</a:t>
            </a:r>
            <a:r>
              <a:rPr lang="ko-KR" altLang="en-US" sz="2800" dirty="0">
                <a:solidFill>
                  <a:schemeClr val="bg1"/>
                </a:solidFill>
              </a:rPr>
              <a:t> 졸업 작품 </a:t>
            </a:r>
            <a:r>
              <a:rPr lang="en-US" altLang="ko-KR" sz="2800" dirty="0">
                <a:solidFill>
                  <a:schemeClr val="bg1"/>
                </a:solidFill>
              </a:rPr>
              <a:t>- </a:t>
            </a:r>
            <a:r>
              <a:rPr lang="ko-KR" altLang="en-US" sz="2800" dirty="0">
                <a:solidFill>
                  <a:schemeClr val="bg1"/>
                </a:solidFill>
              </a:rPr>
              <a:t>소감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1D268A-FD76-113D-F96B-4588EE291998}"/>
              </a:ext>
            </a:extLst>
          </p:cNvPr>
          <p:cNvSpPr txBox="1"/>
          <p:nvPr/>
        </p:nvSpPr>
        <p:spPr>
          <a:xfrm>
            <a:off x="31687" y="1475715"/>
            <a:ext cx="1212862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이번 프로젝트에서는 서버 프로그래머이자 팀장으로서 참여하였습니다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팀장으로서 팀이 어려운 상황에서도 분열되지 않고 끝까지 프로젝트를 완성하는 것이 목표였습니다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프로젝트 초기에 클라이언트가 </a:t>
            </a:r>
            <a:r>
              <a:rPr lang="en-US" altLang="ko-KR" dirty="0"/>
              <a:t>UnrealEngine5 </a:t>
            </a:r>
            <a:r>
              <a:rPr lang="ko-KR" altLang="en-US" dirty="0"/>
              <a:t>기반에서 </a:t>
            </a:r>
            <a:r>
              <a:rPr lang="en-US" altLang="ko-KR" dirty="0"/>
              <a:t>DirectX </a:t>
            </a:r>
            <a:r>
              <a:rPr lang="ko-KR" altLang="en-US" dirty="0"/>
              <a:t>기반으로 변경되면서 혼란이 있었습니다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이에 따라 프로젝트의 진행이 </a:t>
            </a:r>
            <a:r>
              <a:rPr lang="ko-KR" altLang="en-US" dirty="0" err="1"/>
              <a:t>더뎌지며</a:t>
            </a:r>
            <a:r>
              <a:rPr lang="ko-KR" altLang="en-US" dirty="0"/>
              <a:t> 일정에 맞추지 못해 팀원들의 사기가 저조하였습니다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이에 팀장으로서 꾸준한 의사소통과 격려</a:t>
            </a:r>
            <a:r>
              <a:rPr lang="en-US" altLang="ko-KR" dirty="0"/>
              <a:t>, </a:t>
            </a:r>
            <a:r>
              <a:rPr lang="ko-KR" altLang="en-US" dirty="0"/>
              <a:t>일정 확인을 통해 프로젝트가 잘 진행될 수 있도록 노력하였습니다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서버 프로그래머로서는 </a:t>
            </a:r>
            <a:r>
              <a:rPr lang="en-US" altLang="ko-KR" dirty="0"/>
              <a:t>BOOST/ASIO</a:t>
            </a:r>
            <a:r>
              <a:rPr lang="ko-KR" altLang="en-US" dirty="0"/>
              <a:t>를 사용하여</a:t>
            </a:r>
            <a:r>
              <a:rPr lang="en-US" altLang="ko-KR" dirty="0"/>
              <a:t> </a:t>
            </a:r>
            <a:r>
              <a:rPr lang="ko-KR" altLang="en-US" dirty="0"/>
              <a:t>안정성이 높고</a:t>
            </a:r>
            <a:r>
              <a:rPr lang="en-US" altLang="ko-KR" dirty="0"/>
              <a:t> </a:t>
            </a:r>
            <a:r>
              <a:rPr lang="ko-KR" altLang="en-US" dirty="0"/>
              <a:t>여러 개의 게임이 동시에 동작할 수 있는 </a:t>
            </a:r>
            <a:endParaRPr lang="en-US" altLang="ko-KR" dirty="0"/>
          </a:p>
          <a:p>
            <a:r>
              <a:rPr lang="ko-KR" altLang="en-US" dirty="0"/>
              <a:t>구조를 가진 서버를 구현하는 것이 목표였습니다</a:t>
            </a:r>
            <a:r>
              <a:rPr lang="en-US" altLang="ko-KR" dirty="0"/>
              <a:t>. </a:t>
            </a:r>
            <a:r>
              <a:rPr lang="ko-KR" altLang="en-US" dirty="0"/>
              <a:t>이번 프로젝트를 통해 </a:t>
            </a:r>
            <a:r>
              <a:rPr lang="en-US" altLang="ko-KR" dirty="0"/>
              <a:t>BOOST/ASIO</a:t>
            </a:r>
            <a:r>
              <a:rPr lang="ko-KR" altLang="en-US" dirty="0"/>
              <a:t>를 처음으로 사용해 보게 되어</a:t>
            </a:r>
            <a:endParaRPr lang="en-US" altLang="ko-KR" dirty="0"/>
          </a:p>
          <a:p>
            <a:r>
              <a:rPr lang="ko-KR" altLang="en-US" dirty="0"/>
              <a:t>부족함을 채우기 위해 많은 공부를 해야 했습니다</a:t>
            </a:r>
            <a:r>
              <a:rPr lang="en-US" altLang="ko-KR" dirty="0"/>
              <a:t>. </a:t>
            </a:r>
            <a:r>
              <a:rPr lang="ko-KR" altLang="en-US" dirty="0"/>
              <a:t>이를 통해 스스로 성장하는 재미를 느낄 수 있어 좋았습니다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안정성이 높은 서버를 만들기 위해서 </a:t>
            </a:r>
            <a:r>
              <a:rPr lang="en-US" altLang="ko-KR" dirty="0" err="1"/>
              <a:t>shared_ptr</a:t>
            </a:r>
            <a:r>
              <a:rPr lang="ko-KR" altLang="en-US" dirty="0"/>
              <a:t>와 </a:t>
            </a:r>
            <a:r>
              <a:rPr lang="en-US" altLang="ko-KR" dirty="0" err="1"/>
              <a:t>weak_ptr</a:t>
            </a:r>
            <a:r>
              <a:rPr lang="ko-KR" altLang="en-US" dirty="0"/>
              <a:t>를 사용했으며 병렬성을 유지하며 임계영역을 줄이기 위해서</a:t>
            </a:r>
            <a:r>
              <a:rPr lang="en-US" altLang="ko-KR" dirty="0"/>
              <a:t> </a:t>
            </a:r>
            <a:r>
              <a:rPr lang="ko-KR" altLang="en-US" dirty="0"/>
              <a:t>많은 고민을 통해 스레드 구조를 만들었습니다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이러한 노력을 통해 프로젝트를 잘 끝낼 수 있었습니다</a:t>
            </a:r>
            <a:r>
              <a:rPr lang="en-US" altLang="ko-KR" dirty="0"/>
              <a:t>. </a:t>
            </a:r>
            <a:r>
              <a:rPr lang="ko-KR" altLang="en-US" dirty="0"/>
              <a:t>이번 프로젝트에서 아쉬운 점이 있다면</a:t>
            </a:r>
            <a:r>
              <a:rPr lang="en-US" altLang="ko-KR" dirty="0"/>
              <a:t> </a:t>
            </a:r>
            <a:r>
              <a:rPr lang="ko-KR" altLang="en-US" dirty="0"/>
              <a:t>팀원들이 각자의 역할에 집중한 것은 좋았으나 서로의 역할에 도움을 주지 못해서 어려움이 조금 있었습니다</a:t>
            </a:r>
            <a:r>
              <a:rPr lang="en-US" altLang="ko-KR" dirty="0"/>
              <a:t>. </a:t>
            </a:r>
            <a:r>
              <a:rPr lang="ko-KR" altLang="en-US" dirty="0"/>
              <a:t>이를 통해 프로젝트가 단순히 각자의 영역에서 할 일만 열심히 한다고 잘 진행되는 것은 아니라는 사실을 느낄 수 있었습니다</a:t>
            </a:r>
            <a:r>
              <a:rPr lang="en-US" altLang="ko-KR" dirty="0"/>
              <a:t>. </a:t>
            </a:r>
            <a:r>
              <a:rPr lang="ko-KR" altLang="en-US" dirty="0"/>
              <a:t>서버의 경우 각 스레드의 부하 분산이 구현되어 있지 않아 효율이 떨어진다고 생각되어 이후 스레드 간 부하 분산을</a:t>
            </a:r>
            <a:r>
              <a:rPr lang="en-US" altLang="ko-KR" dirty="0"/>
              <a:t> </a:t>
            </a:r>
            <a:r>
              <a:rPr lang="ko-KR" altLang="en-US" dirty="0"/>
              <a:t>구현해 보고 싶습니다</a:t>
            </a:r>
            <a:r>
              <a:rPr lang="en-US" altLang="ko-K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27863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3.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  <a:r>
              <a:rPr lang="en-US" altLang="ko-KR" sz="2800" dirty="0">
                <a:solidFill>
                  <a:schemeClr val="bg1"/>
                </a:solidFill>
              </a:rPr>
              <a:t>2</a:t>
            </a:r>
            <a:r>
              <a:rPr lang="ko-KR" altLang="en-US" sz="2800" dirty="0">
                <a:solidFill>
                  <a:schemeClr val="bg1"/>
                </a:solidFill>
              </a:rPr>
              <a:t>인 탱크 게임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68AFDF-DC05-BEA9-DD79-E0AB331A6D73}"/>
              </a:ext>
            </a:extLst>
          </p:cNvPr>
          <p:cNvSpPr txBox="1"/>
          <p:nvPr/>
        </p:nvSpPr>
        <p:spPr>
          <a:xfrm>
            <a:off x="425512" y="2675748"/>
            <a:ext cx="66746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장르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Arcade Shooting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개발 기간 </a:t>
            </a:r>
            <a:r>
              <a:rPr lang="en-US" altLang="ko-KR" dirty="0"/>
              <a:t>: 2023.10 ~ 2023.11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개발 인원 </a:t>
            </a:r>
            <a:r>
              <a:rPr lang="en-US" altLang="ko-KR" dirty="0"/>
              <a:t>: 3</a:t>
            </a:r>
            <a:r>
              <a:rPr lang="ko-KR" altLang="en-US" dirty="0"/>
              <a:t>명</a:t>
            </a:r>
            <a:r>
              <a:rPr lang="en-US" altLang="ko-KR" sz="1200" dirty="0"/>
              <a:t>(</a:t>
            </a:r>
            <a:r>
              <a:rPr lang="ko-KR" altLang="en-US" sz="1200" dirty="0"/>
              <a:t>클라이언트</a:t>
            </a:r>
            <a:r>
              <a:rPr lang="en-US" altLang="ko-KR" sz="1200" dirty="0"/>
              <a:t> 1, </a:t>
            </a:r>
            <a:r>
              <a:rPr lang="ko-KR" altLang="en-US" sz="1200" dirty="0"/>
              <a:t>서버 </a:t>
            </a:r>
            <a:r>
              <a:rPr lang="en-US" altLang="ko-KR" sz="1200" dirty="0"/>
              <a:t>2)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사용 도구 </a:t>
            </a:r>
            <a:r>
              <a:rPr lang="en-US" altLang="ko-KR" dirty="0"/>
              <a:t>: C++11, Window Socket API, Directx12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en-US" altLang="ko-KR" dirty="0"/>
              <a:t> </a:t>
            </a:r>
            <a:r>
              <a:rPr lang="ko-KR" altLang="en-US" dirty="0"/>
              <a:t>역할 </a:t>
            </a:r>
            <a:r>
              <a:rPr lang="en-US" altLang="ko-KR" dirty="0"/>
              <a:t>: </a:t>
            </a:r>
            <a:r>
              <a:rPr lang="ko-KR" altLang="en-US" dirty="0"/>
              <a:t>서버 프로그래머 </a:t>
            </a:r>
            <a:r>
              <a:rPr lang="en-US" altLang="ko-KR" dirty="0"/>
              <a:t>– </a:t>
            </a:r>
            <a:r>
              <a:rPr lang="ko-KR" altLang="en-US" dirty="0"/>
              <a:t>클라이언트간 연결</a:t>
            </a:r>
            <a:r>
              <a:rPr lang="en-US" altLang="ko-KR" dirty="0"/>
              <a:t>,</a:t>
            </a:r>
            <a:r>
              <a:rPr lang="ko-KR" altLang="en-US" dirty="0"/>
              <a:t> 통신 구조 설계 </a:t>
            </a:r>
            <a:r>
              <a:rPr lang="en-US" altLang="ko-KR" dirty="0"/>
              <a:t>	</a:t>
            </a:r>
            <a:r>
              <a:rPr lang="ko-KR" altLang="en-US" dirty="0"/>
              <a:t>및 쓰레드간 동기화</a:t>
            </a:r>
            <a:br>
              <a:rPr lang="en-US" altLang="ko-KR" dirty="0"/>
            </a:br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en-US" altLang="ko-KR" dirty="0"/>
              <a:t> GITHUB : </a:t>
            </a:r>
            <a:r>
              <a:rPr lang="en-US" altLang="ko-KR" sz="1400" dirty="0"/>
              <a:t>https://github.com/KimDJ7105/2023_network_game_project</a:t>
            </a:r>
            <a:br>
              <a:rPr lang="en-US" altLang="ko-KR" sz="1400" dirty="0"/>
            </a:br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영상 </a:t>
            </a:r>
            <a:r>
              <a:rPr lang="en-US" altLang="ko-KR" dirty="0"/>
              <a:t>: </a:t>
            </a:r>
            <a:r>
              <a:rPr lang="en-US" altLang="ko-KR" sz="1400" dirty="0"/>
              <a:t>https://youtu.be/D9Qg2tHPRF4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3A2FF1F-36D0-4645-6B87-0CA6D4A60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984" y="1264088"/>
            <a:ext cx="4714137" cy="2408469"/>
          </a:xfrm>
          <a:prstGeom prst="rect">
            <a:avLst/>
          </a:prstGeom>
          <a:noFill/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72E5CE2-B7B6-C7DA-1F09-10F1AC71F3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983" y="3829910"/>
            <a:ext cx="4714137" cy="27614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91721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3. 2</a:t>
            </a:r>
            <a:r>
              <a:rPr lang="ko-KR" altLang="en-US" sz="2800" dirty="0">
                <a:solidFill>
                  <a:schemeClr val="bg1"/>
                </a:solidFill>
              </a:rPr>
              <a:t>인 탱크게임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2396BD1-D438-F44D-A916-389DFC99B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4503" y="1013987"/>
            <a:ext cx="8182993" cy="4080527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F9929D-BB7F-48A6-5877-68BD1508B45D}"/>
              </a:ext>
            </a:extLst>
          </p:cNvPr>
          <p:cNvSpPr txBox="1"/>
          <p:nvPr/>
        </p:nvSpPr>
        <p:spPr>
          <a:xfrm>
            <a:off x="259039" y="5169159"/>
            <a:ext cx="559125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- 2</a:t>
            </a:r>
            <a:r>
              <a:rPr lang="ko-KR" altLang="en-US" sz="1600" dirty="0"/>
              <a:t>개의 클라이언트가 모두 접속하기 전까지는 게임 루프를 작동하지 않고 대기하도록 구현했습니다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- </a:t>
            </a:r>
            <a:r>
              <a:rPr lang="ko-KR" altLang="en-US" sz="1600" dirty="0"/>
              <a:t>이후 모든 클라이언트가 접속하면 </a:t>
            </a:r>
            <a:r>
              <a:rPr lang="en-US" altLang="ko-KR" sz="1600" dirty="0" err="1"/>
              <a:t>Recv</a:t>
            </a:r>
            <a:r>
              <a:rPr lang="ko-KR" altLang="en-US" sz="1600" dirty="0"/>
              <a:t>와 </a:t>
            </a:r>
            <a:r>
              <a:rPr lang="en-US" altLang="ko-KR" sz="1600" dirty="0"/>
              <a:t>Send</a:t>
            </a:r>
            <a:r>
              <a:rPr lang="ko-KR" altLang="en-US" sz="1600" dirty="0"/>
              <a:t>용 스레드를 깨우고 게임 루프를 시작합니다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-</a:t>
            </a:r>
            <a:r>
              <a:rPr lang="ko-KR" altLang="en-US" sz="1600" dirty="0"/>
              <a:t> 각 스레드는 </a:t>
            </a:r>
            <a:r>
              <a:rPr lang="en-US" altLang="ko-KR" sz="1600" b="1" dirty="0"/>
              <a:t>Event </a:t>
            </a:r>
            <a:r>
              <a:rPr lang="ko-KR" altLang="en-US" sz="1600" b="1" dirty="0"/>
              <a:t>방식을 사용하여 동기화를 진행</a:t>
            </a:r>
            <a:r>
              <a:rPr lang="ko-KR" altLang="en-US" sz="1600" dirty="0"/>
              <a:t>하였습니다</a:t>
            </a:r>
            <a:r>
              <a:rPr lang="en-US" altLang="ko-KR" sz="1600" dirty="0"/>
              <a:t>.</a:t>
            </a:r>
            <a:endParaRPr lang="ko-KR" altLang="en-US" sz="1600" dirty="0"/>
          </a:p>
          <a:p>
            <a:pPr marL="285750" indent="-285750">
              <a:buFontTx/>
              <a:buChar char="-"/>
            </a:pPr>
            <a:endParaRPr lang="en-US" altLang="ko-KR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053509-B7C3-1A13-03E1-089CA46A0518}"/>
              </a:ext>
            </a:extLst>
          </p:cNvPr>
          <p:cNvSpPr txBox="1"/>
          <p:nvPr/>
        </p:nvSpPr>
        <p:spPr>
          <a:xfrm>
            <a:off x="5850294" y="5169159"/>
            <a:ext cx="62515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- </a:t>
            </a:r>
            <a:r>
              <a:rPr lang="ko-KR" altLang="en-US" sz="1600" dirty="0"/>
              <a:t>게임 루프를 통해 연산한 결과를 각 클라이언트에 전송할 때 </a:t>
            </a:r>
            <a:r>
              <a:rPr lang="ko-KR" altLang="en-US" sz="1600" b="1" dirty="0"/>
              <a:t>이를</a:t>
            </a:r>
            <a:r>
              <a:rPr lang="ko-KR" altLang="en-US" sz="1600" dirty="0"/>
              <a:t> </a:t>
            </a:r>
            <a:r>
              <a:rPr lang="ko-KR" altLang="en-US" sz="1600" b="1" dirty="0"/>
              <a:t>주 스레드에서 하지 않고 </a:t>
            </a:r>
            <a:r>
              <a:rPr lang="en-US" altLang="ko-KR" sz="1600" b="1" dirty="0"/>
              <a:t>Send </a:t>
            </a:r>
            <a:r>
              <a:rPr lang="ko-KR" altLang="en-US" sz="1600" b="1" dirty="0"/>
              <a:t>스레드에서 전송하도록 했습니다</a:t>
            </a:r>
            <a:r>
              <a:rPr lang="en-US" altLang="ko-KR" sz="1600" dirty="0"/>
              <a:t>. </a:t>
            </a:r>
            <a:r>
              <a:rPr lang="ko-KR" altLang="en-US" sz="1600" dirty="0"/>
              <a:t>또한 </a:t>
            </a:r>
            <a:r>
              <a:rPr lang="ko-KR" altLang="en-US" sz="1600" b="1" dirty="0"/>
              <a:t>주 스레드와 </a:t>
            </a:r>
            <a:r>
              <a:rPr lang="en-US" altLang="ko-KR" sz="1600" b="1" dirty="0"/>
              <a:t>Send </a:t>
            </a:r>
            <a:r>
              <a:rPr lang="ko-KR" altLang="en-US" sz="1600" b="1" dirty="0"/>
              <a:t>스레드를 동기화 </a:t>
            </a:r>
            <a:r>
              <a:rPr lang="ko-KR" altLang="en-US" sz="1600" dirty="0"/>
              <a:t>하여 오류가 발생하지 않도록 하였습니다</a:t>
            </a:r>
            <a:r>
              <a:rPr lang="en-US" altLang="ko-KR" sz="1600" dirty="0"/>
              <a:t>. </a:t>
            </a:r>
          </a:p>
          <a:p>
            <a:r>
              <a:rPr lang="en-US" altLang="ko-KR" sz="1600" dirty="0"/>
              <a:t>- </a:t>
            </a:r>
            <a:r>
              <a:rPr lang="ko-KR" altLang="en-US" sz="1600" dirty="0"/>
              <a:t>이를 통해 </a:t>
            </a:r>
            <a:r>
              <a:rPr lang="en-US" altLang="ko-KR" sz="1600" b="1" dirty="0"/>
              <a:t>Send </a:t>
            </a:r>
            <a:r>
              <a:rPr lang="ko-KR" altLang="en-US" sz="1600" b="1" dirty="0"/>
              <a:t>함수의 </a:t>
            </a:r>
            <a:r>
              <a:rPr lang="ko-KR" altLang="en-US" sz="1600" b="1" dirty="0" err="1"/>
              <a:t>블락킹에</a:t>
            </a:r>
            <a:r>
              <a:rPr lang="ko-KR" altLang="en-US" sz="1600" b="1" dirty="0"/>
              <a:t> 의한 성능 하락을 최소화</a:t>
            </a:r>
            <a:r>
              <a:rPr lang="ko-KR" altLang="en-US" sz="1600" dirty="0"/>
              <a:t> 하고자 하였습니다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7944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3. 2</a:t>
            </a:r>
            <a:r>
              <a:rPr lang="ko-KR" altLang="en-US" sz="2800" dirty="0">
                <a:solidFill>
                  <a:schemeClr val="bg1"/>
                </a:solidFill>
              </a:rPr>
              <a:t>인 탱크게임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C4C431E-954C-993C-B17C-AD2C08306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87" y="1095470"/>
            <a:ext cx="4155612" cy="530533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EBDCCF8-6F70-9DC8-1854-F279D370C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546" y="1095470"/>
            <a:ext cx="5434655" cy="316871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901719C-F20D-2F5B-14B8-9700D33219DD}"/>
              </a:ext>
            </a:extLst>
          </p:cNvPr>
          <p:cNvSpPr txBox="1"/>
          <p:nvPr/>
        </p:nvSpPr>
        <p:spPr>
          <a:xfrm>
            <a:off x="4670872" y="4671591"/>
            <a:ext cx="75211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팀 프로젝트의 원활한 진행을 위해서 계획을 수립하였습니다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프로젝트를 진행하며 여러 문제가 발생하였지만 매주 </a:t>
            </a:r>
            <a:r>
              <a:rPr lang="ko-KR" altLang="en-US" sz="1600" dirty="0" err="1"/>
              <a:t>팀원들과의</a:t>
            </a:r>
            <a:r>
              <a:rPr lang="ko-KR" altLang="en-US" sz="1600" dirty="0"/>
              <a:t> 회의를 통해서 계획을 수정하였습니다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이를 통해서 프로젝트를 기한에 맞춰 잘 끝마칠 수 있었습니다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이러한 경험을 통해서 프로젝트에 있어서 계획의 수립과 관리가 얼마나 중요한지 배웠으며 팀원과의 소통에 대한 중요성을 다시 한번 </a:t>
            </a:r>
            <a:r>
              <a:rPr lang="ko-KR" altLang="en-US" sz="1600" dirty="0" err="1"/>
              <a:t>깨달았습니다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3711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9DB4D-7A74-C22F-8286-BBEBD6A6E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5DCC3A5-5D56-395B-8EEC-FD5D45C07FEA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C4AC7DE7-5809-245C-C5AF-17A24F8970B0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69CFE8-FC51-BA5B-E476-7985F4690558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3. 2</a:t>
            </a:r>
            <a:r>
              <a:rPr lang="ko-KR" altLang="en-US" sz="2800" dirty="0">
                <a:solidFill>
                  <a:schemeClr val="bg1"/>
                </a:solidFill>
              </a:rPr>
              <a:t>인 탱크게임 </a:t>
            </a:r>
            <a:r>
              <a:rPr lang="en-US" altLang="ko-KR" sz="2800" dirty="0">
                <a:solidFill>
                  <a:schemeClr val="bg1"/>
                </a:solidFill>
              </a:rPr>
              <a:t>– </a:t>
            </a:r>
            <a:r>
              <a:rPr lang="ko-KR" altLang="en-US" sz="2800" dirty="0">
                <a:solidFill>
                  <a:schemeClr val="bg1"/>
                </a:solidFill>
              </a:rPr>
              <a:t>소감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743FDE-7F53-582A-2ABD-B37C9028E7EC}"/>
              </a:ext>
            </a:extLst>
          </p:cNvPr>
          <p:cNvSpPr txBox="1"/>
          <p:nvPr/>
        </p:nvSpPr>
        <p:spPr>
          <a:xfrm>
            <a:off x="285755" y="2017167"/>
            <a:ext cx="1159003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 프로젝트는 처음으로 팀 단위로 서버가 있는 멀티플레이 게임을 만들었던 프로젝트입니다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저는 프로젝트에서 서버와 클라이언트 사이의 통신 구조 설계와 스레드 간 동기화를 맡았습니다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프로젝트 진행 당시에는 </a:t>
            </a:r>
            <a:r>
              <a:rPr lang="ko-KR" altLang="en-US" dirty="0" err="1"/>
              <a:t>멀티스레드에</a:t>
            </a:r>
            <a:r>
              <a:rPr lang="ko-KR" altLang="en-US" dirty="0"/>
              <a:t> 대해 자세히 공부하기 이전이었고 통신 또한 </a:t>
            </a:r>
            <a:r>
              <a:rPr lang="en-US" altLang="ko-KR" dirty="0"/>
              <a:t>Blocking </a:t>
            </a:r>
            <a:r>
              <a:rPr lang="ko-KR" altLang="en-US" dirty="0"/>
              <a:t>소켓에</a:t>
            </a:r>
            <a:endParaRPr lang="en-US" altLang="ko-KR" dirty="0"/>
          </a:p>
          <a:p>
            <a:r>
              <a:rPr lang="en-US" altLang="ko-KR" dirty="0"/>
              <a:t>Send </a:t>
            </a:r>
            <a:r>
              <a:rPr lang="en-US" altLang="ko-KR" dirty="0" err="1"/>
              <a:t>Recv</a:t>
            </a:r>
            <a:r>
              <a:rPr lang="en-US" altLang="ko-KR" dirty="0"/>
              <a:t> </a:t>
            </a:r>
            <a:r>
              <a:rPr lang="ko-KR" altLang="en-US" dirty="0"/>
              <a:t>로만 구현하였습니다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따라서 지금 보기에는 부족한 부분이 많으며 차라리 싱글 스레드에 </a:t>
            </a:r>
            <a:r>
              <a:rPr lang="en-US" altLang="ko-KR" dirty="0"/>
              <a:t>Overlapped I/O</a:t>
            </a:r>
            <a:r>
              <a:rPr lang="ko-KR" altLang="en-US" dirty="0"/>
              <a:t>를</a:t>
            </a:r>
            <a:endParaRPr lang="en-US" altLang="ko-KR" dirty="0"/>
          </a:p>
          <a:p>
            <a:r>
              <a:rPr lang="ko-KR" altLang="en-US" dirty="0"/>
              <a:t>사용하는 것이 더 좋은 설계라고 생각합니다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또한 클라이언트의 동기화를 매 프레임 시행했는데</a:t>
            </a:r>
            <a:r>
              <a:rPr lang="en-US" altLang="ko-KR" dirty="0"/>
              <a:t>, </a:t>
            </a:r>
            <a:r>
              <a:rPr lang="ko-KR" altLang="en-US" dirty="0"/>
              <a:t>이는 네트워크 </a:t>
            </a:r>
            <a:r>
              <a:rPr lang="en-US" altLang="ko-KR" dirty="0"/>
              <a:t>Bandwidth</a:t>
            </a:r>
            <a:r>
              <a:rPr lang="ko-KR" altLang="en-US" dirty="0"/>
              <a:t>를 너무 많이 소모하는 설계로</a:t>
            </a:r>
            <a:endParaRPr lang="en-US" altLang="ko-KR" dirty="0"/>
          </a:p>
          <a:p>
            <a:r>
              <a:rPr lang="ko-KR" altLang="en-US" dirty="0"/>
              <a:t>초당 </a:t>
            </a:r>
            <a:r>
              <a:rPr lang="en-US" altLang="ko-KR" dirty="0"/>
              <a:t>30</a:t>
            </a:r>
            <a:r>
              <a:rPr lang="ko-KR" altLang="en-US" dirty="0"/>
              <a:t>번 정도 동기화하는 것이 좋다는 것을 배웠습니다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프로젝트를 진행하는 데 있어 공부가 부족했고 이에 많은 어려움이 있었습니다</a:t>
            </a:r>
            <a:endParaRPr lang="en-US" altLang="ko-KR" dirty="0"/>
          </a:p>
          <a:p>
            <a:r>
              <a:rPr lang="ko-KR" altLang="en-US" dirty="0"/>
              <a:t>그럼에도 프로젝트를 진행하면서 팀원과 단합하여 결과를 만들어냈다는 부분에 대해 좋았다고 생각합니다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9494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4.</a:t>
            </a:r>
            <a:r>
              <a:rPr lang="ko-KR" altLang="en-US" sz="2800" dirty="0">
                <a:solidFill>
                  <a:schemeClr val="bg1"/>
                </a:solidFill>
              </a:rPr>
              <a:t> 기타 프로젝트</a:t>
            </a:r>
          </a:p>
        </p:txBody>
      </p:sp>
      <p:pic>
        <p:nvPicPr>
          <p:cNvPr id="3" name="그림 2" descr="식물, 야외, 삼림지, 그로브이(가) 표시된 사진&#10;&#10;자동 생성된 설명">
            <a:extLst>
              <a:ext uri="{FF2B5EF4-FFF2-40B4-BE49-F238E27FC236}">
                <a16:creationId xmlns:a16="http://schemas.microsoft.com/office/drawing/2014/main" id="{2DDC642B-1808-966B-0327-084A71524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151" y="1593410"/>
            <a:ext cx="3449970" cy="2156231"/>
          </a:xfrm>
          <a:prstGeom prst="rect">
            <a:avLst/>
          </a:prstGeom>
        </p:spPr>
      </p:pic>
      <p:pic>
        <p:nvPicPr>
          <p:cNvPr id="8" name="그림 7" descr="스크린샷, 그린, 다채로움이(가) 표시된 사진&#10;&#10;자동 생성된 설명">
            <a:extLst>
              <a:ext uri="{FF2B5EF4-FFF2-40B4-BE49-F238E27FC236}">
                <a16:creationId xmlns:a16="http://schemas.microsoft.com/office/drawing/2014/main" id="{24771197-17D1-E0BC-AF54-23E1E740BA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151" y="3454191"/>
            <a:ext cx="3449970" cy="278849"/>
          </a:xfrm>
          <a:prstGeom prst="rect">
            <a:avLst/>
          </a:prstGeom>
        </p:spPr>
      </p:pic>
      <p:pic>
        <p:nvPicPr>
          <p:cNvPr id="12" name="그림 11" descr="장난감, 만화 영화이(가) 표시된 사진&#10;&#10;자동 생성된 설명">
            <a:extLst>
              <a:ext uri="{FF2B5EF4-FFF2-40B4-BE49-F238E27FC236}">
                <a16:creationId xmlns:a16="http://schemas.microsoft.com/office/drawing/2014/main" id="{D68F6629-BA7F-1CCB-4FEE-F1186FC84F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08" y="2807590"/>
            <a:ext cx="1009791" cy="866896"/>
          </a:xfrm>
          <a:prstGeom prst="rect">
            <a:avLst/>
          </a:prstGeom>
        </p:spPr>
      </p:pic>
      <p:pic>
        <p:nvPicPr>
          <p:cNvPr id="14" name="그림 13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AF494E59-97FB-3FD6-825D-BFA3FE83E1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090" y="1574336"/>
            <a:ext cx="1794092" cy="17940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76DC2F-8892-6C18-39B0-F91B59617795}"/>
              </a:ext>
            </a:extLst>
          </p:cNvPr>
          <p:cNvSpPr txBox="1"/>
          <p:nvPr/>
        </p:nvSpPr>
        <p:spPr>
          <a:xfrm>
            <a:off x="4430764" y="1794362"/>
            <a:ext cx="61156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장르 </a:t>
            </a:r>
            <a:r>
              <a:rPr lang="en-US" altLang="ko-KR" dirty="0"/>
              <a:t>: 2D </a:t>
            </a:r>
            <a:r>
              <a:rPr lang="ko-KR" altLang="en-US" dirty="0" err="1"/>
              <a:t>횡스크롤</a:t>
            </a:r>
            <a:r>
              <a:rPr lang="ko-KR" altLang="en-US" dirty="0"/>
              <a:t> 액션 게임</a:t>
            </a:r>
            <a:endParaRPr lang="en-US" altLang="ko-KR" dirty="0"/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개발 기간 </a:t>
            </a:r>
            <a:r>
              <a:rPr lang="en-US" altLang="ko-KR" dirty="0"/>
              <a:t>: 2022.09 ~ 2022.11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개발 인원 </a:t>
            </a:r>
            <a:r>
              <a:rPr lang="en-US" altLang="ko-KR" dirty="0"/>
              <a:t>: 1</a:t>
            </a:r>
            <a:r>
              <a:rPr lang="ko-KR" altLang="en-US" dirty="0"/>
              <a:t>명</a:t>
            </a:r>
            <a:endParaRPr lang="en-US" altLang="ko-KR" dirty="0"/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사용 도구 </a:t>
            </a:r>
            <a:r>
              <a:rPr lang="en-US" altLang="ko-KR" dirty="0"/>
              <a:t>: Python, Pico2d</a:t>
            </a:r>
            <a:br>
              <a:rPr lang="en-US" altLang="ko-KR" dirty="0"/>
            </a:br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en-US" altLang="ko-KR" dirty="0"/>
              <a:t> GITHUB : </a:t>
            </a:r>
            <a:r>
              <a:rPr lang="en-US" altLang="ko-KR" sz="1400" dirty="0"/>
              <a:t>https://github.com/KimDJ7105/2DGP_project</a:t>
            </a:r>
            <a:endParaRPr lang="en-US" altLang="ko-KR" dirty="0"/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영상 </a:t>
            </a:r>
            <a:r>
              <a:rPr lang="en-US" altLang="ko-KR" dirty="0"/>
              <a:t>: </a:t>
            </a:r>
            <a:r>
              <a:rPr lang="en-US" altLang="ko-KR" sz="1400" dirty="0"/>
              <a:t>https://www.youtube.com/watch?v=3agamb7bIcA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D0CF8C13-556F-1670-9C7E-1C1E061612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151" y="3984537"/>
            <a:ext cx="3449970" cy="271857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9D1EB4B-1C09-513F-C9FE-842CC38648CB}"/>
              </a:ext>
            </a:extLst>
          </p:cNvPr>
          <p:cNvSpPr txBox="1"/>
          <p:nvPr/>
        </p:nvSpPr>
        <p:spPr>
          <a:xfrm>
            <a:off x="4430764" y="4466662"/>
            <a:ext cx="61156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주제 </a:t>
            </a:r>
            <a:r>
              <a:rPr lang="en-US" altLang="ko-KR" dirty="0"/>
              <a:t>: </a:t>
            </a:r>
            <a:r>
              <a:rPr lang="ko-KR" altLang="en-US" dirty="0"/>
              <a:t>노인 복지시설 통합 검색 시스템</a:t>
            </a:r>
            <a:endParaRPr lang="en-US" altLang="ko-KR" dirty="0"/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개발 기간 </a:t>
            </a:r>
            <a:r>
              <a:rPr lang="en-US" altLang="ko-KR" dirty="0"/>
              <a:t>: 2023.05 ~ 2023.06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개발 인원 </a:t>
            </a:r>
            <a:r>
              <a:rPr lang="en-US" altLang="ko-KR" dirty="0"/>
              <a:t>: 2</a:t>
            </a:r>
            <a:r>
              <a:rPr lang="ko-KR" altLang="en-US" dirty="0"/>
              <a:t>명</a:t>
            </a:r>
            <a:endParaRPr lang="en-US" altLang="ko-KR" dirty="0"/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사용 도구 </a:t>
            </a:r>
            <a:r>
              <a:rPr lang="en-US" altLang="ko-KR" dirty="0"/>
              <a:t>: Python, C++</a:t>
            </a:r>
            <a:br>
              <a:rPr lang="en-US" altLang="ko-KR" dirty="0"/>
            </a:br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en-US" altLang="ko-KR" dirty="0"/>
              <a:t> GITHUB : </a:t>
            </a:r>
            <a:r>
              <a:rPr lang="en-US" altLang="ko-KR" sz="1400" dirty="0">
                <a:hlinkClick r:id="rId7"/>
              </a:rPr>
              <a:t>https://github.com/KimDJ7105/Script-project</a:t>
            </a:r>
            <a:endParaRPr lang="en-US" altLang="ko-KR" sz="1400" dirty="0"/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영상 </a:t>
            </a:r>
            <a:r>
              <a:rPr lang="en-US" altLang="ko-KR" dirty="0"/>
              <a:t>: </a:t>
            </a:r>
            <a:r>
              <a:rPr lang="en-US" altLang="ko-KR" sz="1400" dirty="0"/>
              <a:t>https://www.youtube.com/watch?v=hpfeE---vyw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7503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자기소개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78E38E5-56A5-BCA0-1A98-AC6123493DC3}"/>
              </a:ext>
            </a:extLst>
          </p:cNvPr>
          <p:cNvCxnSpPr>
            <a:cxnSpLocks/>
          </p:cNvCxnSpPr>
          <p:nvPr/>
        </p:nvCxnSpPr>
        <p:spPr>
          <a:xfrm>
            <a:off x="8745648" y="1430448"/>
            <a:ext cx="0" cy="5051833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CDDAD44-795E-6D8B-9F62-B39D93FB955D}"/>
              </a:ext>
            </a:extLst>
          </p:cNvPr>
          <p:cNvSpPr txBox="1"/>
          <p:nvPr/>
        </p:nvSpPr>
        <p:spPr>
          <a:xfrm>
            <a:off x="5042778" y="2056750"/>
            <a:ext cx="3702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김동재</a:t>
            </a:r>
            <a:endParaRPr lang="en-US" altLang="ko-KR" sz="2400" b="1" dirty="0"/>
          </a:p>
          <a:p>
            <a:r>
              <a:rPr lang="en-US" altLang="ko-KR" dirty="0"/>
              <a:t>Tel. 010-2651- 7105</a:t>
            </a:r>
          </a:p>
          <a:p>
            <a:r>
              <a:rPr lang="en-US" altLang="ko-KR" dirty="0"/>
              <a:t>E-Mail. </a:t>
            </a:r>
            <a:r>
              <a:rPr lang="en-US" altLang="ko-KR" dirty="0">
                <a:hlinkClick r:id="rId2"/>
              </a:rPr>
              <a:t>toymas24@gmail.com</a:t>
            </a:r>
            <a:endParaRPr lang="en-US" altLang="ko-KR" dirty="0"/>
          </a:p>
          <a:p>
            <a:r>
              <a:rPr lang="en-US" altLang="ko-KR" dirty="0"/>
              <a:t>Address. </a:t>
            </a:r>
            <a:r>
              <a:rPr lang="ko-KR" altLang="en-US" dirty="0"/>
              <a:t>경기도 용인시</a:t>
            </a:r>
            <a:endParaRPr lang="en-US" altLang="ko-KR" dirty="0"/>
          </a:p>
          <a:p>
            <a:r>
              <a:rPr lang="en-US" altLang="ko-KR" dirty="0"/>
              <a:t>Birth. 2000.12.25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47C133-8E78-52E0-EE63-465D971322B4}"/>
              </a:ext>
            </a:extLst>
          </p:cNvPr>
          <p:cNvSpPr txBox="1"/>
          <p:nvPr/>
        </p:nvSpPr>
        <p:spPr>
          <a:xfrm>
            <a:off x="5042778" y="4062586"/>
            <a:ext cx="370286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학력</a:t>
            </a:r>
            <a:r>
              <a:rPr lang="en-US" altLang="ko-KR" sz="2000" dirty="0"/>
              <a:t>.</a:t>
            </a:r>
          </a:p>
          <a:p>
            <a:r>
              <a:rPr lang="en-US" altLang="ko-KR" dirty="0"/>
              <a:t>2018</a:t>
            </a:r>
            <a:r>
              <a:rPr lang="ko-KR" altLang="en-US" dirty="0"/>
              <a:t>년 </a:t>
            </a:r>
            <a:r>
              <a:rPr lang="ko-KR" altLang="en-US" dirty="0" err="1"/>
              <a:t>부명고등학교</a:t>
            </a:r>
            <a:r>
              <a:rPr lang="ko-KR" altLang="en-US" dirty="0"/>
              <a:t> 졸업</a:t>
            </a:r>
            <a:endParaRPr lang="en-US" altLang="ko-KR" dirty="0"/>
          </a:p>
          <a:p>
            <a:r>
              <a:rPr lang="en-US" altLang="ko-KR" dirty="0"/>
              <a:t>2019</a:t>
            </a:r>
            <a:r>
              <a:rPr lang="ko-KR" altLang="en-US" dirty="0"/>
              <a:t>년 한국공학대학교 입학</a:t>
            </a:r>
            <a:endParaRPr lang="en-US" altLang="ko-KR" dirty="0"/>
          </a:p>
          <a:p>
            <a:r>
              <a:rPr lang="en-US" altLang="ko-KR" dirty="0"/>
              <a:t>2025</a:t>
            </a:r>
            <a:r>
              <a:rPr lang="ko-KR" altLang="en-US" dirty="0"/>
              <a:t>년 한국공학대학교 졸업 예정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3056CC-56C3-3208-EAEC-9AE37C12CF93}"/>
              </a:ext>
            </a:extLst>
          </p:cNvPr>
          <p:cNvSpPr txBox="1"/>
          <p:nvPr/>
        </p:nvSpPr>
        <p:spPr>
          <a:xfrm>
            <a:off x="8827129" y="1430448"/>
            <a:ext cx="225431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Skills</a:t>
            </a:r>
          </a:p>
          <a:p>
            <a:r>
              <a:rPr lang="ko-KR" altLang="en-US" sz="2000" dirty="0"/>
              <a:t>언어</a:t>
            </a:r>
            <a:r>
              <a:rPr lang="en-US" altLang="ko-KR" sz="2000" dirty="0"/>
              <a:t>.</a:t>
            </a:r>
          </a:p>
          <a:p>
            <a:r>
              <a:rPr lang="en-US" altLang="ko-KR" dirty="0"/>
              <a:t> - C</a:t>
            </a:r>
          </a:p>
          <a:p>
            <a:r>
              <a:rPr lang="en-US" altLang="ko-KR" dirty="0"/>
              <a:t> - </a:t>
            </a:r>
            <a:r>
              <a:rPr lang="en-US" altLang="ko-KR" b="1" dirty="0"/>
              <a:t>C++</a:t>
            </a:r>
          </a:p>
          <a:p>
            <a:r>
              <a:rPr lang="en-US" altLang="ko-KR" dirty="0"/>
              <a:t> - python</a:t>
            </a:r>
          </a:p>
          <a:p>
            <a:endParaRPr lang="en-US" altLang="ko-KR" dirty="0"/>
          </a:p>
          <a:p>
            <a:r>
              <a:rPr lang="ko-KR" altLang="en-US" sz="2000" dirty="0"/>
              <a:t>서버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 </a:t>
            </a:r>
            <a:r>
              <a:rPr lang="en-US" altLang="ko-KR" dirty="0"/>
              <a:t>- </a:t>
            </a:r>
            <a:r>
              <a:rPr lang="en-US" altLang="ko-KR" b="1" dirty="0"/>
              <a:t>BOOST/ASIO</a:t>
            </a:r>
          </a:p>
          <a:p>
            <a:r>
              <a:rPr lang="en-US" altLang="ko-KR" b="1" dirty="0"/>
              <a:t> </a:t>
            </a:r>
            <a:r>
              <a:rPr lang="en-US" altLang="ko-KR" dirty="0"/>
              <a:t>- IOCP</a:t>
            </a:r>
          </a:p>
          <a:p>
            <a:r>
              <a:rPr lang="en-US" altLang="ko-KR" dirty="0"/>
              <a:t> - </a:t>
            </a:r>
            <a:r>
              <a:rPr lang="ko-KR" altLang="en-US" dirty="0" err="1"/>
              <a:t>멀티스레딩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sz="2000" dirty="0"/>
              <a:t>DB.</a:t>
            </a:r>
          </a:p>
          <a:p>
            <a:r>
              <a:rPr lang="en-US" altLang="ko-KR" dirty="0"/>
              <a:t> - MS SQL</a:t>
            </a:r>
          </a:p>
          <a:p>
            <a:endParaRPr lang="en-US" altLang="ko-KR" dirty="0"/>
          </a:p>
          <a:p>
            <a:r>
              <a:rPr lang="en-US" altLang="ko-KR" sz="2000" dirty="0"/>
              <a:t>Etc.</a:t>
            </a:r>
          </a:p>
          <a:p>
            <a:r>
              <a:rPr lang="en-US" altLang="ko-KR" dirty="0"/>
              <a:t> - git</a:t>
            </a:r>
          </a:p>
        </p:txBody>
      </p:sp>
      <p:pic>
        <p:nvPicPr>
          <p:cNvPr id="9" name="그림 8" descr="인간의 얼굴, 사람, 턱, 목이(가) 표시된 사진&#10;&#10;자동 생성된 설명">
            <a:extLst>
              <a:ext uri="{FF2B5EF4-FFF2-40B4-BE49-F238E27FC236}">
                <a16:creationId xmlns:a16="http://schemas.microsoft.com/office/drawing/2014/main" id="{662E1B73-C03A-3692-941B-7EBF5753B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913" y="1637836"/>
            <a:ext cx="3093026" cy="397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46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</a:rPr>
              <a:t>프로젝트 목차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1518AE-26AD-51CC-7A3D-1C3B61AF9248}"/>
              </a:ext>
            </a:extLst>
          </p:cNvPr>
          <p:cNvSpPr txBox="1"/>
          <p:nvPr/>
        </p:nvSpPr>
        <p:spPr>
          <a:xfrm>
            <a:off x="1053593" y="3542654"/>
            <a:ext cx="24368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1. </a:t>
            </a:r>
            <a:r>
              <a:rPr lang="ko-KR" altLang="en-US" sz="3200" dirty="0"/>
              <a:t>졸업 작품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3B6F28-E7A7-DBFE-F081-F5693F0A0F27}"/>
              </a:ext>
            </a:extLst>
          </p:cNvPr>
          <p:cNvSpPr txBox="1"/>
          <p:nvPr/>
        </p:nvSpPr>
        <p:spPr>
          <a:xfrm>
            <a:off x="4907731" y="3296433"/>
            <a:ext cx="20589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2. 2</a:t>
            </a:r>
            <a:r>
              <a:rPr lang="ko-KR" altLang="en-US" sz="3200" dirty="0"/>
              <a:t>인</a:t>
            </a:r>
            <a:endParaRPr lang="en-US" altLang="ko-KR" sz="3200" dirty="0"/>
          </a:p>
          <a:p>
            <a:pPr algn="ctr"/>
            <a:r>
              <a:rPr lang="ko-KR" altLang="en-US" sz="3200" dirty="0"/>
              <a:t>탱크 게임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33AE9F-37CF-8D69-9B0B-286188A6953F}"/>
              </a:ext>
            </a:extLst>
          </p:cNvPr>
          <p:cNvSpPr txBox="1"/>
          <p:nvPr/>
        </p:nvSpPr>
        <p:spPr>
          <a:xfrm>
            <a:off x="8383888" y="3297405"/>
            <a:ext cx="20589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3. </a:t>
            </a:r>
            <a:r>
              <a:rPr lang="ko-KR" altLang="en-US" sz="3200" dirty="0"/>
              <a:t>기타</a:t>
            </a:r>
            <a:endParaRPr lang="en-US" altLang="ko-KR" sz="3200" dirty="0"/>
          </a:p>
          <a:p>
            <a:pPr algn="ctr"/>
            <a:r>
              <a:rPr lang="ko-KR" altLang="en-US" sz="3200" dirty="0"/>
              <a:t>프로젝트</a:t>
            </a:r>
            <a:endParaRPr lang="en-US" altLang="ko-KR" sz="3200" dirty="0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7447BCBE-E922-8D46-2F36-39DF686990F2}"/>
              </a:ext>
            </a:extLst>
          </p:cNvPr>
          <p:cNvCxnSpPr>
            <a:cxnSpLocks/>
          </p:cNvCxnSpPr>
          <p:nvPr/>
        </p:nvCxnSpPr>
        <p:spPr>
          <a:xfrm flipH="1">
            <a:off x="3394296" y="1955961"/>
            <a:ext cx="1819747" cy="373002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EDD38D4-E6E6-60E3-F105-D2E0FB6A052C}"/>
              </a:ext>
            </a:extLst>
          </p:cNvPr>
          <p:cNvCxnSpPr>
            <a:cxnSpLocks/>
          </p:cNvCxnSpPr>
          <p:nvPr/>
        </p:nvCxnSpPr>
        <p:spPr>
          <a:xfrm flipH="1">
            <a:off x="6814990" y="1970027"/>
            <a:ext cx="1819747" cy="373002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0515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1.</a:t>
            </a:r>
            <a:r>
              <a:rPr lang="ko-KR" altLang="en-US" sz="2800" dirty="0">
                <a:solidFill>
                  <a:schemeClr val="bg1"/>
                </a:solidFill>
              </a:rPr>
              <a:t> 졸업 작품 </a:t>
            </a:r>
            <a:r>
              <a:rPr lang="en-US" altLang="ko-KR" sz="2800" dirty="0">
                <a:solidFill>
                  <a:schemeClr val="bg1"/>
                </a:solidFill>
              </a:rPr>
              <a:t>- </a:t>
            </a:r>
            <a:r>
              <a:rPr lang="ko-KR" altLang="en-US" sz="2800" dirty="0">
                <a:solidFill>
                  <a:schemeClr val="bg1"/>
                </a:solidFill>
              </a:rPr>
              <a:t>소개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16BFAC-F306-E53E-08B5-C5C5B48B4091}"/>
              </a:ext>
            </a:extLst>
          </p:cNvPr>
          <p:cNvSpPr txBox="1"/>
          <p:nvPr/>
        </p:nvSpPr>
        <p:spPr>
          <a:xfrm>
            <a:off x="363210" y="1751065"/>
            <a:ext cx="700738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장르 </a:t>
            </a:r>
            <a:r>
              <a:rPr lang="en-US" altLang="ko-KR" dirty="0"/>
              <a:t>: Extraction Shooter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개발 기간 </a:t>
            </a:r>
            <a:r>
              <a:rPr lang="en-US" altLang="ko-KR" dirty="0"/>
              <a:t>: 2023.11 ~ 2024.08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개발 인원 </a:t>
            </a:r>
            <a:r>
              <a:rPr lang="en-US" altLang="ko-KR" dirty="0"/>
              <a:t>: 3</a:t>
            </a:r>
            <a:r>
              <a:rPr lang="ko-KR" altLang="en-US" dirty="0"/>
              <a:t>명</a:t>
            </a:r>
            <a:r>
              <a:rPr lang="en-US" altLang="ko-KR" sz="1200" dirty="0"/>
              <a:t>(</a:t>
            </a:r>
            <a:r>
              <a:rPr lang="ko-KR" altLang="en-US" sz="1200" dirty="0"/>
              <a:t>클라이언트</a:t>
            </a:r>
            <a:r>
              <a:rPr lang="en-US" altLang="ko-KR" sz="1200" dirty="0"/>
              <a:t> 1, </a:t>
            </a:r>
            <a:r>
              <a:rPr lang="ko-KR" altLang="en-US" sz="1200" dirty="0"/>
              <a:t>서버 </a:t>
            </a:r>
            <a:r>
              <a:rPr lang="en-US" altLang="ko-KR" sz="1200" dirty="0"/>
              <a:t>1, </a:t>
            </a:r>
            <a:r>
              <a:rPr lang="ko-KR" altLang="en-US" sz="1200" dirty="0"/>
              <a:t>기획 및 그래픽 </a:t>
            </a:r>
            <a:r>
              <a:rPr lang="en-US" altLang="ko-KR" sz="1200" dirty="0"/>
              <a:t>1)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사용 도구 </a:t>
            </a:r>
            <a:r>
              <a:rPr lang="en-US" altLang="ko-KR" dirty="0"/>
              <a:t>: C++11, Boost/ASIO, Directx12</a:t>
            </a:r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en-US" altLang="ko-KR" dirty="0"/>
              <a:t> </a:t>
            </a:r>
            <a:r>
              <a:rPr lang="ko-KR" altLang="en-US" dirty="0"/>
              <a:t>역할 </a:t>
            </a:r>
            <a:r>
              <a:rPr lang="en-US" altLang="ko-KR" dirty="0"/>
              <a:t>: </a:t>
            </a:r>
            <a:r>
              <a:rPr lang="ko-KR" altLang="en-US" dirty="0"/>
              <a:t>팀장</a:t>
            </a:r>
            <a:r>
              <a:rPr lang="en-US" altLang="ko-KR" dirty="0"/>
              <a:t>, </a:t>
            </a:r>
            <a:r>
              <a:rPr lang="ko-KR" altLang="en-US" dirty="0"/>
              <a:t>서버 프로그래머 </a:t>
            </a:r>
            <a:r>
              <a:rPr lang="en-US" altLang="ko-KR" dirty="0"/>
              <a:t>– </a:t>
            </a:r>
            <a:r>
              <a:rPr lang="ko-KR" altLang="en-US" dirty="0"/>
              <a:t>서버의 구조와 게임 시스템 구현</a:t>
            </a:r>
            <a:br>
              <a:rPr lang="en-US" altLang="ko-KR" dirty="0"/>
            </a:br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en-US" altLang="ko-KR" dirty="0"/>
              <a:t> GITHUB : </a:t>
            </a:r>
            <a:r>
              <a:rPr lang="en-US" altLang="ko-KR" sz="1400" dirty="0">
                <a:hlinkClick r:id="rId2"/>
              </a:rPr>
              <a:t>https://github.com/KimDJ7105/KYK-Proj</a:t>
            </a:r>
            <a:br>
              <a:rPr lang="en-US" altLang="ko-KR" sz="1400" dirty="0"/>
            </a:br>
            <a:r>
              <a:rPr lang="en-US" altLang="ko-KR" sz="1400" dirty="0"/>
              <a:t>	       </a:t>
            </a:r>
            <a:r>
              <a:rPr lang="en-US" altLang="ko-KR" sz="1400" dirty="0">
                <a:hlinkClick r:id="rId3"/>
              </a:rPr>
              <a:t>https://github.com/KimDJ7105/KYK_pro_con</a:t>
            </a:r>
            <a:endParaRPr lang="en-US" altLang="ko-KR" sz="1400" dirty="0"/>
          </a:p>
          <a:p>
            <a:r>
              <a:rPr lang="ko-KR" altLang="en-US" sz="1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●</a:t>
            </a:r>
            <a:r>
              <a:rPr lang="ko-KR" altLang="en-US" dirty="0"/>
              <a:t> 영상 </a:t>
            </a:r>
            <a:r>
              <a:rPr lang="en-US" altLang="ko-KR" dirty="0"/>
              <a:t>: </a:t>
            </a:r>
            <a:r>
              <a:rPr lang="en-US" altLang="ko-KR" sz="1400" dirty="0">
                <a:hlinkClick r:id="rId4"/>
              </a:rPr>
              <a:t>https://youtu.be/5hCu5S4Mi8k?si=WwHKN46DvTooCXzu</a:t>
            </a:r>
            <a:endParaRPr lang="en-US" altLang="ko-KR" sz="1400" dirty="0"/>
          </a:p>
          <a:p>
            <a:endParaRPr lang="en-US" altLang="ko-KR" sz="1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499391D-BABD-4F3D-B948-A4A2AECCE4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58" y="4715552"/>
            <a:ext cx="2703969" cy="1732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041C362-1909-9E3A-5CCE-F1CC26178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984" y="985743"/>
            <a:ext cx="4404105" cy="2772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8892299-E95D-0F6A-9D3B-1A786F8E08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4319" y="3902139"/>
            <a:ext cx="4421436" cy="2772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 descr="건물, 야외이(가) 표시된 사진&#10;&#10;자동 생성된 설명">
            <a:extLst>
              <a:ext uri="{FF2B5EF4-FFF2-40B4-BE49-F238E27FC236}">
                <a16:creationId xmlns:a16="http://schemas.microsoft.com/office/drawing/2014/main" id="{32E2FED1-B8C3-FD75-DED6-C705B7FDC47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700" y="4715552"/>
            <a:ext cx="2279675" cy="1709756"/>
          </a:xfrm>
          <a:prstGeom prst="rect">
            <a:avLst/>
          </a:prstGeom>
        </p:spPr>
      </p:pic>
      <p:pic>
        <p:nvPicPr>
          <p:cNvPr id="6" name="그림 5" descr="스크린샷, 직사각형, 벽, 실내이(가) 표시된 사진&#10;&#10;자동 생성된 설명">
            <a:extLst>
              <a:ext uri="{FF2B5EF4-FFF2-40B4-BE49-F238E27FC236}">
                <a16:creationId xmlns:a16="http://schemas.microsoft.com/office/drawing/2014/main" id="{BE5ADB45-2764-35EE-4A8D-18D79C0406E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949" y="4715552"/>
            <a:ext cx="2279675" cy="17097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FB7C2A-C344-2070-AB54-849FD6440F60}"/>
              </a:ext>
            </a:extLst>
          </p:cNvPr>
          <p:cNvSpPr txBox="1"/>
          <p:nvPr/>
        </p:nvSpPr>
        <p:spPr>
          <a:xfrm>
            <a:off x="1421394" y="6447888"/>
            <a:ext cx="4572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▲순서대로 로비</a:t>
            </a:r>
            <a:r>
              <a:rPr lang="en-US" altLang="ko-KR" sz="1100" dirty="0"/>
              <a:t>, </a:t>
            </a:r>
            <a:r>
              <a:rPr lang="ko-KR" altLang="en-US" sz="1100" dirty="0"/>
              <a:t>게임 아웃</a:t>
            </a:r>
            <a:r>
              <a:rPr lang="en-US" altLang="ko-KR" sz="1100" dirty="0"/>
              <a:t>, </a:t>
            </a:r>
            <a:r>
              <a:rPr lang="ko-KR" altLang="en-US" sz="1100" dirty="0"/>
              <a:t>탈출 시 화면과 우측의 플레이 스크린샷</a:t>
            </a:r>
          </a:p>
        </p:txBody>
      </p:sp>
    </p:spTree>
    <p:extLst>
      <p:ext uri="{BB962C8B-B14F-4D97-AF65-F5344CB8AC3E}">
        <p14:creationId xmlns:p14="http://schemas.microsoft.com/office/powerpoint/2010/main" val="3352298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5511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1.</a:t>
            </a:r>
            <a:r>
              <a:rPr lang="ko-KR" altLang="en-US" sz="2800" dirty="0">
                <a:solidFill>
                  <a:schemeClr val="bg1"/>
                </a:solidFill>
              </a:rPr>
              <a:t> 졸업 작품</a:t>
            </a:r>
          </a:p>
        </p:txBody>
      </p:sp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711D4594-792C-FD57-1AC6-FC862CE93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77" y="1362552"/>
            <a:ext cx="4258282" cy="2942355"/>
          </a:xfrm>
          <a:prstGeom prst="rect">
            <a:avLst/>
          </a:prstGeom>
        </p:spPr>
      </p:pic>
      <p:pic>
        <p:nvPicPr>
          <p:cNvPr id="9" name="그림 8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6ECA381A-AEC8-B557-0536-F653618BD9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281" y="1192347"/>
            <a:ext cx="4446477" cy="34276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69F249E-825A-51B8-A3D8-794D5D12123A}"/>
              </a:ext>
            </a:extLst>
          </p:cNvPr>
          <p:cNvSpPr txBox="1"/>
          <p:nvPr/>
        </p:nvSpPr>
        <p:spPr>
          <a:xfrm>
            <a:off x="2007719" y="4496904"/>
            <a:ext cx="2029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개선 전 스레드 구조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709927-470F-ABE7-D87A-FCBDEEA9C932}"/>
              </a:ext>
            </a:extLst>
          </p:cNvPr>
          <p:cNvSpPr txBox="1"/>
          <p:nvPr/>
        </p:nvSpPr>
        <p:spPr>
          <a:xfrm>
            <a:off x="7605078" y="4496904"/>
            <a:ext cx="20294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개선 후 스레드 구조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F4844F-E7A1-D126-3061-5DD1A6BCF427}"/>
              </a:ext>
            </a:extLst>
          </p:cNvPr>
          <p:cNvSpPr txBox="1"/>
          <p:nvPr/>
        </p:nvSpPr>
        <p:spPr>
          <a:xfrm>
            <a:off x="852277" y="4936935"/>
            <a:ext cx="100764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개선 전 스레드 구조에서는 </a:t>
            </a:r>
            <a:r>
              <a:rPr lang="ko-KR" altLang="en-US" sz="1600" b="1" dirty="0"/>
              <a:t>모든 스레드가 진행 중인 모든 게임 루프의 연산에 관여</a:t>
            </a:r>
            <a:r>
              <a:rPr lang="ko-KR" altLang="en-US" sz="1600" dirty="0"/>
              <a:t>합니다</a:t>
            </a:r>
            <a:r>
              <a:rPr lang="en-US" altLang="ko-KR" sz="1600" dirty="0"/>
              <a:t>. </a:t>
            </a:r>
          </a:p>
          <a:p>
            <a:r>
              <a:rPr lang="ko-KR" altLang="en-US" sz="1600" dirty="0"/>
              <a:t>이는 </a:t>
            </a:r>
            <a:r>
              <a:rPr lang="ko-KR" altLang="en-US" sz="1600" b="1" dirty="0"/>
              <a:t>다수의 임계 영역을 발생</a:t>
            </a:r>
            <a:r>
              <a:rPr lang="ko-KR" altLang="en-US" sz="1600" dirty="0"/>
              <a:t>시키며 </a:t>
            </a:r>
            <a:r>
              <a:rPr lang="en-US" altLang="ko-KR" sz="1600" dirty="0" err="1"/>
              <a:t>concurrent_unordered_map</a:t>
            </a:r>
            <a:r>
              <a:rPr lang="en-US" altLang="ko-KR" sz="1600" dirty="0"/>
              <a:t> </a:t>
            </a:r>
            <a:r>
              <a:rPr lang="ko-KR" altLang="en-US" sz="1600" dirty="0"/>
              <a:t>등의 </a:t>
            </a:r>
            <a:r>
              <a:rPr lang="ko-KR" altLang="en-US" sz="1600" b="1" dirty="0"/>
              <a:t>병렬 컨테이너를 사용</a:t>
            </a:r>
            <a:r>
              <a:rPr lang="ko-KR" altLang="en-US" sz="1600" dirty="0"/>
              <a:t>해야만 합니다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이 문제를 해결하기 위해 각 스레드는 </a:t>
            </a:r>
            <a:r>
              <a:rPr lang="ko-KR" altLang="en-US" sz="1600" b="1" dirty="0"/>
              <a:t>자신에게 할당된 게임 루프만을 독자적으로 연산</a:t>
            </a:r>
            <a:r>
              <a:rPr lang="ko-KR" altLang="en-US" sz="1600" dirty="0"/>
              <a:t>하도록 구조를 수정했습니다</a:t>
            </a:r>
            <a:r>
              <a:rPr lang="en-US" altLang="ko-KR" sz="1600" dirty="0"/>
              <a:t>. </a:t>
            </a:r>
          </a:p>
          <a:p>
            <a:r>
              <a:rPr lang="ko-KR" altLang="en-US" sz="1600" dirty="0"/>
              <a:t>이를 통해 </a:t>
            </a:r>
            <a:r>
              <a:rPr lang="ko-KR" altLang="en-US" sz="1600" b="1" dirty="0"/>
              <a:t>임계 영역을 제거</a:t>
            </a:r>
            <a:r>
              <a:rPr lang="ko-KR" altLang="en-US" sz="1600" dirty="0"/>
              <a:t>하고 병렬 컨테이너와 같은 높은 </a:t>
            </a:r>
            <a:r>
              <a:rPr lang="ko-KR" altLang="en-US" sz="1600" b="1" dirty="0"/>
              <a:t>오버헤드를 가진 자료구조의 사용을 최소화</a:t>
            </a:r>
            <a:r>
              <a:rPr lang="ko-KR" altLang="en-US" sz="1600" dirty="0"/>
              <a:t>하고자 하였습니다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82148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897FD39D-BC3F-D282-6096-61F9F69C5DD6}"/>
              </a:ext>
            </a:extLst>
          </p:cNvPr>
          <p:cNvSpPr txBox="1"/>
          <p:nvPr/>
        </p:nvSpPr>
        <p:spPr>
          <a:xfrm>
            <a:off x="307818" y="1246255"/>
            <a:ext cx="8001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"Client "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 </a:t>
            </a:r>
            <a:r>
              <a:rPr lang="en-US" altLang="ko-KR" sz="9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loged</a:t>
            </a:r>
            <a:r>
              <a:rPr lang="en-US" altLang="ko-KR" sz="9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in\n"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it 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games.find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생성된 게임이 있는지 확인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(it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==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games.end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없는 경우 새로운 게임을 생성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std::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make_shared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SetGameStartTimer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else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(games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get_game_state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 != </a:t>
            </a:r>
            <a:r>
              <a:rPr lang="en-US" altLang="ko-KR" sz="9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ST_READY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게임이 있지만 진행중이거나 끝난 경우도 새로운 게임을 생성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++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std::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make_shared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SetGameStartTimer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게임에 플레이어 추가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ingame_player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std::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make_shared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&gt;(std::move(socket_),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games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get_team_num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ingame_player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set_serverinfo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(games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this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ingame_player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]-&gt;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start();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(games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ingame_player.size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 ==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MAX_USER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++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게임에 플레이어가 다 차면 다음 게임 지정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games.size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 == </a:t>
            </a:r>
            <a:r>
              <a:rPr lang="en-US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MAX_GAME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제한된 게임 수에 도달하면 다른 스레드에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Connect 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하도록 조치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로비 서버에게 다음 스레드 포트번호를 전달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n_port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get_next_port_number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sl_packet_set_port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set_port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set_port.size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sizeof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sl_packet_set_port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da-DK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set_port.type = </a:t>
            </a:r>
            <a:r>
              <a:rPr lang="da-DK" altLang="ko-KR" sz="900" dirty="0">
                <a:solidFill>
                  <a:srgbClr val="6F008A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SL_SET_PORT</a:t>
            </a:r>
            <a:r>
              <a:rPr lang="da-DK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strcpy_s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set_port.port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std::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to_string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n_port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).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c_str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</a:p>
          <a:p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lobby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Send_Packet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(&amp;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set_port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2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1.</a:t>
            </a:r>
            <a:r>
              <a:rPr lang="ko-KR" altLang="en-US" sz="2800" dirty="0">
                <a:solidFill>
                  <a:schemeClr val="bg1"/>
                </a:solidFill>
              </a:rPr>
              <a:t> 졸업 작품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26F045-DE9B-2F4F-1DC8-E0B4845D8DB4}"/>
              </a:ext>
            </a:extLst>
          </p:cNvPr>
          <p:cNvSpPr txBox="1"/>
          <p:nvPr/>
        </p:nvSpPr>
        <p:spPr>
          <a:xfrm>
            <a:off x="307818" y="5640964"/>
            <a:ext cx="113439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위 사진은 메인 서버의 </a:t>
            </a:r>
            <a:r>
              <a:rPr lang="en-US" altLang="ko-KR" sz="1600" b="1" dirty="0"/>
              <a:t>accept</a:t>
            </a:r>
            <a:r>
              <a:rPr lang="ko-KR" altLang="en-US" sz="1600" b="1" dirty="0"/>
              <a:t>역할 함수의 일부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 </a:t>
            </a:r>
            <a:r>
              <a:rPr lang="ko-KR" altLang="en-US" sz="1600" dirty="0">
                <a:solidFill>
                  <a:srgbClr val="FF0000"/>
                </a:solidFill>
              </a:rPr>
              <a:t>빨간색 테두리 영역</a:t>
            </a:r>
            <a:r>
              <a:rPr lang="ko-KR" altLang="en-US" sz="1600" dirty="0"/>
              <a:t>은 새로 접속한 플레이어가 </a:t>
            </a:r>
            <a:r>
              <a:rPr lang="ko-KR" altLang="en-US" sz="1600" b="1" dirty="0"/>
              <a:t>참가 가능한 게임을 탐색하고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없는 경우 새로운 게임을 생성</a:t>
            </a:r>
            <a:r>
              <a:rPr lang="ko-KR" altLang="en-US" sz="1600" dirty="0"/>
              <a:t>하는 부분입니다</a:t>
            </a:r>
            <a:r>
              <a:rPr lang="en-US" altLang="ko-KR" sz="1600" dirty="0"/>
              <a:t>. </a:t>
            </a:r>
            <a:r>
              <a:rPr lang="ko-KR" altLang="en-US" sz="1600" dirty="0">
                <a:solidFill>
                  <a:srgbClr val="00B050"/>
                </a:solidFill>
              </a:rPr>
              <a:t>초록색</a:t>
            </a:r>
            <a:r>
              <a:rPr lang="en-US" altLang="ko-KR" sz="1600" dirty="0">
                <a:solidFill>
                  <a:srgbClr val="00B050"/>
                </a:solidFill>
              </a:rPr>
              <a:t> </a:t>
            </a:r>
            <a:r>
              <a:rPr lang="ko-KR" altLang="en-US" sz="1600" dirty="0">
                <a:solidFill>
                  <a:srgbClr val="00B050"/>
                </a:solidFill>
              </a:rPr>
              <a:t>테두리 영역</a:t>
            </a:r>
            <a:r>
              <a:rPr lang="ko-KR" altLang="en-US" sz="1600" dirty="0"/>
              <a:t>은 플레이어를 </a:t>
            </a:r>
            <a:r>
              <a:rPr lang="ko-KR" altLang="en-US" sz="1600" b="1" dirty="0"/>
              <a:t>선택된 게임에 참가</a:t>
            </a:r>
            <a:r>
              <a:rPr lang="ko-KR" altLang="en-US" sz="1600" dirty="0"/>
              <a:t> 시키는 부분입니다</a:t>
            </a:r>
            <a:r>
              <a:rPr lang="en-US" altLang="ko-KR" sz="1600" dirty="0"/>
              <a:t>. </a:t>
            </a:r>
            <a:r>
              <a:rPr lang="ko-KR" altLang="en-US" sz="1600" dirty="0"/>
              <a:t>마지막 </a:t>
            </a:r>
            <a:r>
              <a:rPr lang="ko-KR" altLang="en-US" sz="1600" dirty="0">
                <a:solidFill>
                  <a:srgbClr val="0070C0"/>
                </a:solidFill>
              </a:rPr>
              <a:t>파란색 테두리 영역</a:t>
            </a:r>
            <a:r>
              <a:rPr lang="ko-KR" altLang="en-US" sz="1600" dirty="0"/>
              <a:t>은 </a:t>
            </a:r>
            <a:r>
              <a:rPr lang="ko-KR" altLang="en-US" sz="1600" b="1" dirty="0"/>
              <a:t>스레드가 관리하는 게임이 일정 이상이라면 클라이언트가 다음 스레드가 관리하는 소켓에 접속하도록 로비 서버에게 전달</a:t>
            </a:r>
            <a:r>
              <a:rPr lang="ko-KR" altLang="en-US" sz="1600" dirty="0"/>
              <a:t>하는 부분입니다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EBFEA00-CCF3-0D52-2BE7-3363BFB35859}"/>
              </a:ext>
            </a:extLst>
          </p:cNvPr>
          <p:cNvSpPr/>
          <p:nvPr/>
        </p:nvSpPr>
        <p:spPr>
          <a:xfrm>
            <a:off x="235390" y="1187409"/>
            <a:ext cx="7387628" cy="219213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7D2C15A-4337-9AEA-B6D9-C85FAB0A7509}"/>
              </a:ext>
            </a:extLst>
          </p:cNvPr>
          <p:cNvSpPr/>
          <p:nvPr/>
        </p:nvSpPr>
        <p:spPr>
          <a:xfrm>
            <a:off x="235389" y="3390352"/>
            <a:ext cx="7387629" cy="926604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51A5318-2A5D-6FAF-1D0A-D6B065AA1F41}"/>
              </a:ext>
            </a:extLst>
          </p:cNvPr>
          <p:cNvSpPr/>
          <p:nvPr/>
        </p:nvSpPr>
        <p:spPr>
          <a:xfrm>
            <a:off x="235390" y="4316956"/>
            <a:ext cx="7387628" cy="1272208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09F689-3202-1DF4-E4FB-BBB60C8EC76B}"/>
              </a:ext>
            </a:extLst>
          </p:cNvPr>
          <p:cNvSpPr txBox="1"/>
          <p:nvPr/>
        </p:nvSpPr>
        <p:spPr>
          <a:xfrm>
            <a:off x="7822096" y="2699424"/>
            <a:ext cx="382971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std::</a:t>
            </a:r>
            <a:r>
              <a:rPr lang="en-US" altLang="ko-KR" sz="105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unordered_map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05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std::</a:t>
            </a:r>
            <a:r>
              <a:rPr lang="en-US" altLang="ko-KR" sz="105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shared_ptr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05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&gt;&gt; games;</a:t>
            </a:r>
          </a:p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 Class SEVER</a:t>
            </a:r>
            <a:r>
              <a:rPr lang="ko-KR" altLang="en-US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의 </a:t>
            </a:r>
            <a:r>
              <a:rPr lang="ko-KR" altLang="en-US" sz="105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맴버</a:t>
            </a:r>
            <a:endParaRPr lang="en-US" altLang="ko-KR" sz="105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</a:t>
            </a:r>
            <a:r>
              <a:rPr lang="ko-KR" altLang="en-US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스레드에서 진행중인 게임을 저장하는 컨테이너</a:t>
            </a:r>
            <a:endParaRPr lang="en-US" altLang="ko-KR" sz="105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525261-7F88-4E99-F37F-7CB107D7D0BB}"/>
              </a:ext>
            </a:extLst>
          </p:cNvPr>
          <p:cNvSpPr txBox="1"/>
          <p:nvPr/>
        </p:nvSpPr>
        <p:spPr>
          <a:xfrm>
            <a:off x="307818" y="930888"/>
            <a:ext cx="60976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SERVER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do_accept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의 일부</a:t>
            </a:r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2605AD-710C-2129-5526-3F32691E05E4}"/>
              </a:ext>
            </a:extLst>
          </p:cNvPr>
          <p:cNvSpPr txBox="1"/>
          <p:nvPr/>
        </p:nvSpPr>
        <p:spPr>
          <a:xfrm>
            <a:off x="7822096" y="1160837"/>
            <a:ext cx="382971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5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SERVER</a:t>
            </a:r>
          </a:p>
          <a:p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- 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소켓을 관리하는 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</a:p>
          <a:p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  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담당 스레드의 </a:t>
            </a:r>
            <a:r>
              <a:rPr lang="en-US" altLang="ko-KR" sz="105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io_context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객체를 가지고있다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 </a:t>
            </a:r>
            <a:endParaRPr lang="en-US" altLang="ko-KR" sz="6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A91E34-D570-F9FC-564F-44A0E944C9C3}"/>
              </a:ext>
            </a:extLst>
          </p:cNvPr>
          <p:cNvSpPr txBox="1"/>
          <p:nvPr/>
        </p:nvSpPr>
        <p:spPr>
          <a:xfrm>
            <a:off x="7822097" y="3379546"/>
            <a:ext cx="38297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5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</a:p>
          <a:p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- 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클라이언트 정보를 관리하는 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</a:p>
          <a:p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  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담당 클라이언트의 게임 내 정보를 저장한다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</a:p>
          <a:p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  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클라이언트와의 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Send, </a:t>
            </a:r>
            <a:r>
              <a:rPr lang="en-US" altLang="ko-KR" sz="105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Recv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역할을 수행한다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en-US" altLang="ko-KR" sz="6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CB39C2-E56D-0BD5-10A8-EF8504F12F20}"/>
              </a:ext>
            </a:extLst>
          </p:cNvPr>
          <p:cNvSpPr txBox="1"/>
          <p:nvPr/>
        </p:nvSpPr>
        <p:spPr>
          <a:xfrm>
            <a:off x="7822096" y="1846559"/>
            <a:ext cx="38297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5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</a:t>
            </a:r>
          </a:p>
          <a:p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- 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각각의 게임을 관리하는 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</a:p>
          <a:p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  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같은 게임에 참가한 플레이어를 저장한다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</a:p>
          <a:p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   </a:t>
            </a:r>
            <a:r>
              <a:rPr lang="ko-KR" altLang="en-US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게임에 속한 오브젝트를 제어한다</a:t>
            </a:r>
            <a:r>
              <a:rPr lang="en-US" altLang="ko-KR" sz="1050" dirty="0"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en-US" altLang="ko-KR" sz="6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DF61854-63DE-6D3E-85B7-21B1E4B488F6}"/>
              </a:ext>
            </a:extLst>
          </p:cNvPr>
          <p:cNvSpPr txBox="1"/>
          <p:nvPr/>
        </p:nvSpPr>
        <p:spPr>
          <a:xfrm>
            <a:off x="7822096" y="4221251"/>
            <a:ext cx="449061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std::</a:t>
            </a:r>
            <a:r>
              <a:rPr lang="en-US" altLang="ko-KR" sz="105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unordered_map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05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std::</a:t>
            </a:r>
            <a:r>
              <a:rPr lang="en-US" altLang="ko-KR" sz="105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shared_ptr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05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&gt;&gt; </a:t>
            </a:r>
            <a:r>
              <a:rPr lang="en-US" altLang="ko-KR" sz="105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ingame_player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 Class GAME</a:t>
            </a:r>
            <a:r>
              <a:rPr lang="ko-KR" altLang="en-US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의 </a:t>
            </a:r>
            <a:r>
              <a:rPr lang="ko-KR" altLang="en-US" sz="105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맴버</a:t>
            </a:r>
            <a:endParaRPr lang="en-US" altLang="ko-KR" sz="105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</a:t>
            </a:r>
            <a:r>
              <a:rPr lang="ko-KR" altLang="en-US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해당 게임에 참가한 플레이어를 저장하는 컨테이너</a:t>
            </a:r>
            <a:endParaRPr lang="en-US" altLang="ko-KR" sz="105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D95E8-029D-4EB6-67E8-EE5668C51E39}"/>
              </a:ext>
            </a:extLst>
          </p:cNvPr>
          <p:cNvSpPr txBox="1"/>
          <p:nvPr/>
        </p:nvSpPr>
        <p:spPr>
          <a:xfrm>
            <a:off x="7822096" y="4896686"/>
            <a:ext cx="338229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5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SERVER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05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get_next_port_number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 Class SERVER</a:t>
            </a:r>
            <a:r>
              <a:rPr lang="ko-KR" altLang="en-US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의 </a:t>
            </a:r>
            <a:r>
              <a:rPr lang="ko-KR" altLang="en-US" sz="105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맴버함수</a:t>
            </a:r>
            <a:endParaRPr lang="en-US" altLang="ko-KR" sz="105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</a:t>
            </a:r>
            <a:r>
              <a:rPr lang="ko-KR" altLang="en-US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다음 소켓의 포트번호를 </a:t>
            </a:r>
            <a:r>
              <a:rPr lang="ko-KR" altLang="en-US" sz="105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리턴한다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984979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1.</a:t>
            </a:r>
            <a:r>
              <a:rPr lang="ko-KR" altLang="en-US" sz="2800" dirty="0">
                <a:solidFill>
                  <a:schemeClr val="bg1"/>
                </a:solidFill>
              </a:rPr>
              <a:t> 졸업 작품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AE6C6F-7522-3480-20EA-6D2A847BCCDC}"/>
              </a:ext>
            </a:extLst>
          </p:cNvPr>
          <p:cNvSpPr txBox="1"/>
          <p:nvPr/>
        </p:nvSpPr>
        <p:spPr>
          <a:xfrm>
            <a:off x="235390" y="1104841"/>
            <a:ext cx="609750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int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packet_size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0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reinterpret_cast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*&gt;(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)[0];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패킷 크기 확인</a:t>
            </a:r>
            <a:endParaRPr lang="ko-KR" altLang="en-US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unsigned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buff =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packet_size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];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패킷 크기만큼 버퍼 확보</a:t>
            </a:r>
            <a:endParaRPr lang="ko-KR" altLang="en-US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memcpy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(buff, 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packet_size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패킷 내용을 버퍼에 복사</a:t>
            </a:r>
            <a:endParaRPr lang="ko-KR" altLang="en-US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do_write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(buff,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packet_size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전송</a:t>
            </a:r>
            <a:endParaRPr lang="ko-KR" altLang="en-US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395CE8-FE96-4A44-2E6C-D4E7A3988BBF}"/>
              </a:ext>
            </a:extLst>
          </p:cNvPr>
          <p:cNvSpPr txBox="1"/>
          <p:nvPr/>
        </p:nvSpPr>
        <p:spPr>
          <a:xfrm>
            <a:off x="235390" y="2475925"/>
            <a:ext cx="7360468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do_write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std::</a:t>
            </a:r>
            <a:r>
              <a:rPr lang="en-US" altLang="ko-KR" sz="10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size_t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length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auto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self(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shared_from_this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(self 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==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en-US" altLang="ko-KR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비동기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Write</a:t>
            </a:r>
            <a:endParaRPr lang="ko-KR" altLang="en-US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socket_.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async_write_some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(boost::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asio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::buffer(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length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),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[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this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self, 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length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](boost::system::</a:t>
            </a:r>
            <a:r>
              <a:rPr lang="en-US" altLang="ko-KR" sz="10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error_code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ec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std::</a:t>
            </a:r>
            <a:r>
              <a:rPr lang="en-US" altLang="ko-KR" sz="10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size_t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bytes_transferred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{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if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(!</a:t>
            </a:r>
            <a:r>
              <a:rPr lang="en-US" altLang="ko-KR" sz="10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ec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{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if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length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!= </a:t>
            </a:r>
            <a:r>
              <a:rPr lang="en-US" altLang="ko-KR" sz="10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bytes_transferred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패킷이 전부 전송되지 않은 경우</a:t>
            </a:r>
            <a:endParaRPr lang="en-US" altLang="ko-KR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 ~</a:t>
            </a:r>
            <a:r>
              <a:rPr lang="ko-KR" altLang="en-US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오류 메시지 출력 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~</a:t>
            </a:r>
            <a:endParaRPr lang="en-US" altLang="ko-KR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delete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}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});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  </a:t>
            </a:r>
            <a:endParaRPr lang="ko-KR" altLang="en-US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321038-0B67-04D9-F691-17F75F9F2C38}"/>
              </a:ext>
            </a:extLst>
          </p:cNvPr>
          <p:cNvSpPr txBox="1"/>
          <p:nvPr/>
        </p:nvSpPr>
        <p:spPr>
          <a:xfrm>
            <a:off x="7441947" y="1013987"/>
            <a:ext cx="4339650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do_read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auto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self(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shared_from_this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비동기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Read</a:t>
            </a:r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socket_.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async_read_some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(boost::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asio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::buffer(data_),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[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this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self](boost::system::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error_code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ec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std::</a:t>
            </a:r>
            <a:r>
              <a:rPr lang="en-US" altLang="ko-KR" sz="9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size_t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length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{</a:t>
            </a:r>
          </a:p>
          <a:p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---</a:t>
            </a:r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오류 코드 확인 생략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---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패킷 </a:t>
            </a:r>
            <a:r>
              <a:rPr lang="ko-KR" altLang="en-US" sz="9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재조립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data_to_process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static_cast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</a:t>
            </a:r>
            <a:r>
              <a:rPr lang="en-US" altLang="ko-KR" sz="9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length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unsigned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buf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data_;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while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(0 &lt;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data_to_process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(0 ==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curr_packet_size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_) {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패킷 크기 확인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curr_packet_size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buf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[0];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buf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[0] &gt; 200)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 ~</a:t>
            </a:r>
            <a:r>
              <a:rPr lang="ko-KR" altLang="en-US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오류 메시지 출력</a:t>
            </a:r>
            <a:r>
              <a:rPr lang="en-US" altLang="ko-KR" sz="9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~</a:t>
            </a:r>
            <a:endParaRPr lang="en-US" altLang="ko-KR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    exit(-1);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}	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int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need_to_build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curr_packet_size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-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prev_data_size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_;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현재 데이터로 패킷을 완성할 수 있는 경우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if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need_to_build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data_to_process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memcpy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(packet_ +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prev_data_size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buf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need_to_build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Process_Packet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(packet_,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my_id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_);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패킷 처리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//</a:t>
            </a:r>
            <a:r>
              <a:rPr lang="ko-KR" altLang="en-US" sz="9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재조립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정보 초기화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curr_packet_size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=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prev_data_size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= 0;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남은 데이터 및 버퍼 포인터 업데이트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data_to_process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need_to_build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buf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+=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need_to_build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}</a:t>
            </a:r>
          </a:p>
          <a:p>
            <a:r>
              <a:rPr lang="en-US" altLang="ko-KR" sz="9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else</a:t>
            </a:r>
            <a:r>
              <a:rPr lang="ko-KR" altLang="en-US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 </a:t>
            </a:r>
            <a:r>
              <a:rPr lang="en-US" altLang="ko-KR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9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데이터가 모두 도착하지 않은 경우</a:t>
            </a:r>
            <a:endParaRPr lang="ko-KR" altLang="en-US" sz="9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memcpy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(packet_ +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prev_data_size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buf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data_to_process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prev_data_size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 +=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data_to_process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data_to_process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0;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}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}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9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do_read</a:t>
            </a:r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});</a:t>
            </a:r>
          </a:p>
          <a:p>
            <a:r>
              <a:rPr lang="en-US" altLang="ko-KR" sz="9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5D526B-AE57-EFA2-457B-16C26BB591B9}"/>
              </a:ext>
            </a:extLst>
          </p:cNvPr>
          <p:cNvSpPr txBox="1"/>
          <p:nvPr/>
        </p:nvSpPr>
        <p:spPr>
          <a:xfrm>
            <a:off x="153909" y="5428327"/>
            <a:ext cx="74419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SESSION</a:t>
            </a:r>
            <a:r>
              <a:rPr lang="ko-KR" altLang="en-US" sz="1600" dirty="0"/>
              <a:t> 클래스는 </a:t>
            </a:r>
            <a:r>
              <a:rPr lang="en-US" altLang="ko-KR" sz="1600" dirty="0"/>
              <a:t>accept</a:t>
            </a:r>
            <a:r>
              <a:rPr lang="ko-KR" altLang="en-US" sz="1600" dirty="0"/>
              <a:t>된 </a:t>
            </a:r>
            <a:r>
              <a:rPr lang="ko-KR" altLang="en-US" sz="1600" b="1" dirty="0"/>
              <a:t>클라이언트의 소켓과 정보를 관리</a:t>
            </a:r>
            <a:r>
              <a:rPr lang="ko-KR" altLang="en-US" sz="1600" dirty="0"/>
              <a:t>하는 </a:t>
            </a:r>
            <a:r>
              <a:rPr lang="en-US" altLang="ko-KR" sz="1600" dirty="0"/>
              <a:t>class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 SEVER class</a:t>
            </a:r>
            <a:r>
              <a:rPr lang="ko-KR" altLang="en-US" sz="1600" dirty="0"/>
              <a:t>로부터 </a:t>
            </a:r>
            <a:r>
              <a:rPr lang="en-US" altLang="ko-KR" sz="1600" dirty="0"/>
              <a:t>std::move()</a:t>
            </a:r>
            <a:r>
              <a:rPr lang="ko-KR" altLang="en-US" sz="1600" dirty="0"/>
              <a:t>를 통해 </a:t>
            </a:r>
            <a:r>
              <a:rPr lang="ko-KR" altLang="en-US" sz="1600" dirty="0" err="1"/>
              <a:t>소캣을</a:t>
            </a:r>
            <a:r>
              <a:rPr lang="ko-KR" altLang="en-US" sz="1600" dirty="0"/>
              <a:t> 받고 </a:t>
            </a:r>
            <a:r>
              <a:rPr lang="ko-KR" altLang="en-US" sz="1600" b="1" dirty="0"/>
              <a:t>비동기 </a:t>
            </a:r>
            <a:r>
              <a:rPr lang="en-US" altLang="ko-KR" sz="1600" b="1" dirty="0"/>
              <a:t>Read/Write</a:t>
            </a:r>
            <a:r>
              <a:rPr lang="ko-KR" altLang="en-US" sz="1600" b="1" dirty="0"/>
              <a:t>를 수행</a:t>
            </a:r>
            <a:r>
              <a:rPr lang="ko-KR" altLang="en-US" sz="1600" dirty="0"/>
              <a:t>합니다</a:t>
            </a:r>
            <a:r>
              <a:rPr lang="en-US" altLang="ko-KR" sz="1600" dirty="0"/>
              <a:t>. </a:t>
            </a:r>
            <a:r>
              <a:rPr lang="ko-KR" altLang="en-US" sz="1600" dirty="0"/>
              <a:t>위 코드는 </a:t>
            </a:r>
            <a:r>
              <a:rPr lang="en-US" altLang="ko-KR" sz="1600" dirty="0"/>
              <a:t>SESSION class</a:t>
            </a:r>
            <a:r>
              <a:rPr lang="ko-KR" altLang="en-US" sz="1600" dirty="0"/>
              <a:t>의 </a:t>
            </a:r>
            <a:r>
              <a:rPr lang="en-US" altLang="ko-KR" sz="1600" dirty="0"/>
              <a:t>Read/Write</a:t>
            </a:r>
            <a:r>
              <a:rPr lang="ko-KR" altLang="en-US" sz="1600" dirty="0"/>
              <a:t>를 수행하는 함수들입니다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00217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26B5688-36A7-6228-9AA4-63EA122BF11D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1465C0E2-A07F-BE30-AD37-B69F1ABA8E52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BB6856-0987-E06D-3967-0018C66B233D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1.</a:t>
            </a:r>
            <a:r>
              <a:rPr lang="ko-KR" altLang="en-US" sz="2800" dirty="0">
                <a:solidFill>
                  <a:schemeClr val="bg1"/>
                </a:solidFill>
              </a:rPr>
              <a:t> 졸업 작품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7911A4-DC19-CBAB-9A97-1B6BD023A8B5}"/>
              </a:ext>
            </a:extLst>
          </p:cNvPr>
          <p:cNvSpPr txBox="1"/>
          <p:nvPr/>
        </p:nvSpPr>
        <p:spPr>
          <a:xfrm>
            <a:off x="235390" y="1013987"/>
            <a:ext cx="6211957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Process_Packet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 char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* packet,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id)</a:t>
            </a:r>
          </a:p>
          <a:p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auto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mg = </a:t>
            </a:r>
            <a:r>
              <a:rPr lang="en-US" altLang="ko-KR" sz="1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my_game.lock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(mg == </a:t>
            </a:r>
            <a:r>
              <a:rPr lang="en-US" altLang="ko-KR" sz="1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return;</a:t>
            </a:r>
          </a:p>
          <a:p>
            <a:endParaRPr lang="en-US" altLang="ko-KR" sz="1000" dirty="0">
              <a:solidFill>
                <a:srgbClr val="0000FF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auto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P = mg-&gt;</a:t>
            </a:r>
            <a:r>
              <a:rPr lang="en-US" altLang="ko-KR" sz="1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ingame_player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[id];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(P == </a:t>
            </a:r>
            <a:r>
              <a:rPr lang="en-US" altLang="ko-KR" sz="1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return;</a:t>
            </a:r>
          </a:p>
          <a:p>
            <a:endParaRPr lang="en-US" altLang="ko-KR" sz="10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switch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(packet[1]) {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CS_POS_INFO: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플레이어 이동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CS_MOUSE_INFO: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플레이어 마우스 움직임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CS_PICKING_INFO 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플레이어 사격 시도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CS_USE_MEDIKIT: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플레이어 회복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CS_TRY_GET_KEY 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카드키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획득 시도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CS_TRY_USE_TMN 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터미널 사용 시도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CS_MOVE_KEY_DOWN: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이동 애니메이션 동기화를 위해 이동 키가 눌림을 수신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CS_MOVE_KEY_UP: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이동 키가 떨어짐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CS_RUN_KEY_DOWN: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달리기 키 눌림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CS_RUN_KEY_UP: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달리기 키 떨어짐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CS_TRY_GET_RABBITFOOT: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토끼발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획득 시도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CS_TRY_ESCAPE: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탈출 시도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CS_HIT_BY_GRINDER 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분쇄기에 </a:t>
            </a:r>
            <a:r>
              <a:rPr lang="ko-KR" altLang="en-US" sz="10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닿았을때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CS_TRIGGER_LASER: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레이저 함정 작동 요청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CS_HIT_BY_LASER: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레이저 함정에 </a:t>
            </a:r>
            <a:r>
              <a:rPr lang="ko-KR" altLang="en-US" sz="10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닿았을때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CS_USE_RESURRECTION: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부활 패드 사용 요청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CS_SEND_GUNTYPE: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선택한 총 전달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case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CS_CHANGE_GUN: {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총 변경</a:t>
            </a:r>
            <a:endParaRPr lang="en-US" altLang="ko-KR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default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: </a:t>
            </a:r>
            <a:r>
              <a:rPr lang="en-US" altLang="ko-KR" sz="10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cout</a:t>
            </a:r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&lt;&lt; "Invalid Packet From Client [" &lt;&lt; id &lt;&lt; "]\n"; system("pause"); exit(-1);</a:t>
            </a:r>
          </a:p>
          <a:p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1000" dirty="0"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000" dirty="0"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4E4030-E62B-7573-6151-40B497B1BE9F}"/>
              </a:ext>
            </a:extLst>
          </p:cNvPr>
          <p:cNvSpPr txBox="1"/>
          <p:nvPr/>
        </p:nvSpPr>
        <p:spPr>
          <a:xfrm>
            <a:off x="6482281" y="1032093"/>
            <a:ext cx="560409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CS_TRY_GET_RABBITFOOT: {</a:t>
            </a:r>
          </a:p>
          <a:p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0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cs_packet_try_get_rabbitfoot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p = (</a:t>
            </a:r>
            <a:r>
              <a:rPr lang="en-US" altLang="ko-KR" sz="10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cs_packet_try_get_rabbitfoot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*)</a:t>
            </a:r>
            <a:r>
              <a:rPr lang="en-US" altLang="ko-KR" sz="10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0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shared_ptr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OBJECT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foot = mg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ingame_object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p-&gt;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obj_id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(foot 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==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(foot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obj_type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!= OT_RABBITFOOT)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잘못된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인 경우 무시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if</a:t>
            </a:r>
            <a:r>
              <a:rPr lang="ko-KR" altLang="en-US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(foot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owner_id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!= -1)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</a:t>
            </a:r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이미 다른 유저가 토끼발을 </a:t>
            </a:r>
            <a:r>
              <a:rPr lang="ko-KR" altLang="en-US" sz="10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들고있으면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무시</a:t>
            </a:r>
          </a:p>
          <a:p>
            <a:endParaRPr lang="ko-KR" altLang="en-US" sz="1000" dirty="0">
              <a:solidFill>
                <a:srgbClr val="008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//</a:t>
            </a:r>
            <a:r>
              <a:rPr lang="ko-KR" altLang="en-US" sz="10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토끼발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주인 설정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foot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owner_id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my_id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mg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set_rabbitfoot_owner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my_id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_);</a:t>
            </a:r>
          </a:p>
          <a:p>
            <a:endParaRPr lang="ko-KR" altLang="en-US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//</a:t>
            </a:r>
            <a:r>
              <a:rPr lang="ko-KR" altLang="en-US" sz="10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토끼발</a:t>
            </a:r>
            <a:r>
              <a:rPr lang="ko-KR" altLang="en-US" sz="10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오브젝트를 삭제하도록 브로드 캐스트</a:t>
            </a:r>
          </a:p>
          <a:p>
            <a:r>
              <a:rPr lang="en-US" altLang="ko-KR" sz="10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0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sc_packet_remove_player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rmp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rmp.type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SC_REMOVE_PLAYER;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rmp.size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0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sizeof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0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sc_packet_remove_player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rmp.id = foot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obj_id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rmp.obj_type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OT_RABBITFOOT;</a:t>
            </a:r>
          </a:p>
          <a:p>
            <a:endParaRPr lang="ko-KR" altLang="en-US" sz="10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for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auto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p : mg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ingame_player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{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auto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&amp; player =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p.second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if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(player 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==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continue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p.second</a:t>
            </a:r>
            <a:r>
              <a:rPr lang="en-US" altLang="ko-KR" sz="10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Send_Packet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(&amp;</a:t>
            </a:r>
            <a:r>
              <a:rPr lang="en-US" altLang="ko-KR" sz="10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rmp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}</a:t>
            </a:r>
          </a:p>
          <a:p>
            <a:r>
              <a:rPr lang="en-US" altLang="ko-KR" sz="10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break</a:t>
            </a:r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0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65BF0A-08F0-FE16-BA11-25CC0AB91F0E}"/>
              </a:ext>
            </a:extLst>
          </p:cNvPr>
          <p:cNvSpPr txBox="1"/>
          <p:nvPr/>
        </p:nvSpPr>
        <p:spPr>
          <a:xfrm>
            <a:off x="235390" y="5728315"/>
            <a:ext cx="115884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Process_Packet</a:t>
            </a:r>
            <a:r>
              <a:rPr lang="ko-KR" altLang="en-US" sz="1600" dirty="0"/>
              <a:t>함수는 </a:t>
            </a:r>
            <a:r>
              <a:rPr lang="en-US" altLang="ko-KR" sz="1600" dirty="0" err="1"/>
              <a:t>do_read</a:t>
            </a:r>
            <a:r>
              <a:rPr lang="ko-KR" altLang="en-US" sz="1600" dirty="0"/>
              <a:t>로 받은 </a:t>
            </a:r>
            <a:r>
              <a:rPr lang="ko-KR" altLang="en-US" sz="1600" b="1" dirty="0"/>
              <a:t>패킷을 처리하는 함수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 </a:t>
            </a:r>
            <a:r>
              <a:rPr lang="ko-KR" altLang="en-US" sz="1600" dirty="0"/>
              <a:t>패킷에 저장된 패킷 타입에 따라 알맞은 처리를 합니다</a:t>
            </a:r>
            <a:r>
              <a:rPr lang="en-US" altLang="ko-KR" sz="1600" dirty="0"/>
              <a:t>. </a:t>
            </a:r>
            <a:r>
              <a:rPr lang="ko-KR" altLang="en-US" sz="1600" dirty="0"/>
              <a:t>예를 들어 </a:t>
            </a:r>
            <a:r>
              <a:rPr lang="en-US" altLang="ko-KR" sz="1600" dirty="0"/>
              <a:t>CS_TRY_GET_RABBITFOOT </a:t>
            </a:r>
            <a:r>
              <a:rPr lang="ko-KR" altLang="en-US" sz="1600" dirty="0"/>
              <a:t>타입의 패킷을 받으면 플레이어가 토끼발을 소유할 수 있는지 확인하고 소유권을 확정하고 브로드 캐스팅 합니다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17432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6258E-5532-17C3-7DAE-16B0945C4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F126150-B088-DBE6-08B7-5FA2CA517A85}"/>
              </a:ext>
            </a:extLst>
          </p:cNvPr>
          <p:cNvSpPr/>
          <p:nvPr/>
        </p:nvSpPr>
        <p:spPr>
          <a:xfrm>
            <a:off x="0" y="0"/>
            <a:ext cx="12192000" cy="841971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1/2 액자 9">
            <a:extLst>
              <a:ext uri="{FF2B5EF4-FFF2-40B4-BE49-F238E27FC236}">
                <a16:creationId xmlns:a16="http://schemas.microsoft.com/office/drawing/2014/main" id="{3B72EC75-6E84-4313-4E56-A74C54B09B79}"/>
              </a:ext>
            </a:extLst>
          </p:cNvPr>
          <p:cNvSpPr/>
          <p:nvPr/>
        </p:nvSpPr>
        <p:spPr>
          <a:xfrm>
            <a:off x="235390" y="172016"/>
            <a:ext cx="1104523" cy="280656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658E27-76E9-BB06-DF66-1ECECFC6F427}"/>
              </a:ext>
            </a:extLst>
          </p:cNvPr>
          <p:cNvSpPr txBox="1"/>
          <p:nvPr/>
        </p:nvSpPr>
        <p:spPr>
          <a:xfrm>
            <a:off x="1548143" y="172016"/>
            <a:ext cx="493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</a:rPr>
              <a:t>1.</a:t>
            </a:r>
            <a:r>
              <a:rPr lang="ko-KR" altLang="en-US" sz="2800" dirty="0">
                <a:solidFill>
                  <a:schemeClr val="bg1"/>
                </a:solidFill>
              </a:rPr>
              <a:t> 졸업 작품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3B91BB7-3522-5EC1-68D9-2FABBDE0C1AA}"/>
              </a:ext>
            </a:extLst>
          </p:cNvPr>
          <p:cNvSpPr txBox="1"/>
          <p:nvPr/>
        </p:nvSpPr>
        <p:spPr>
          <a:xfrm>
            <a:off x="235390" y="1013987"/>
            <a:ext cx="4628190" cy="43242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100" dirty="0"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SERVER</a:t>
            </a:r>
            <a:r>
              <a:rPr lang="en-US" altLang="ko-KR" sz="1100" dirty="0"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100" dirty="0" err="1">
                <a:latin typeface="돋움체" panose="020B0609000101010101" pitchFamily="49" charset="-127"/>
                <a:ea typeface="돋움체" panose="020B0609000101010101" pitchFamily="49" charset="-127"/>
              </a:rPr>
              <a:t>do_accept</a:t>
            </a:r>
            <a:r>
              <a:rPr lang="en-US" altLang="ko-KR" sz="1100" dirty="0"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en-US" altLang="ko-KR" sz="1100" dirty="0"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100" dirty="0">
                <a:latin typeface="돋움체" panose="020B0609000101010101" pitchFamily="49" charset="-127"/>
                <a:ea typeface="돋움체" panose="020B0609000101010101" pitchFamily="49" charset="-127"/>
              </a:rPr>
              <a:t>  .</a:t>
            </a:r>
          </a:p>
          <a:p>
            <a:r>
              <a:rPr lang="en-US" altLang="ko-KR" sz="1100" dirty="0">
                <a:latin typeface="돋움체" panose="020B0609000101010101" pitchFamily="49" charset="-127"/>
                <a:ea typeface="돋움체" panose="020B0609000101010101" pitchFamily="49" charset="-127"/>
              </a:rPr>
              <a:t>  .</a:t>
            </a:r>
          </a:p>
          <a:p>
            <a:r>
              <a:rPr lang="en-US" altLang="ko-KR" sz="1100" dirty="0">
                <a:latin typeface="돋움체" panose="020B0609000101010101" pitchFamily="49" charset="-127"/>
                <a:ea typeface="돋움체" panose="020B0609000101010101" pitchFamily="49" charset="-127"/>
              </a:rPr>
              <a:t>  .</a:t>
            </a:r>
          </a:p>
          <a:p>
            <a:r>
              <a:rPr lang="en-US" altLang="ko-KR" sz="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std::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cout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"Client "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p_id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&lt;&lt;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 </a:t>
            </a:r>
            <a:r>
              <a:rPr lang="en-US" altLang="ko-KR" sz="11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loged</a:t>
            </a:r>
            <a:r>
              <a:rPr lang="en-US" altLang="ko-KR" sz="11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in\n"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auto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it =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games.find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  <a:r>
              <a:rPr lang="en-US" altLang="ko-KR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생성된 게임이 있는지 확인</a:t>
            </a:r>
            <a:endParaRPr lang="ko-KR" altLang="en-US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if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(it 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==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games.end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 </a:t>
            </a:r>
            <a:r>
              <a:rPr lang="en-US" altLang="ko-KR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없는 경우 새로운 게임을 생성</a:t>
            </a:r>
            <a:endParaRPr lang="ko-KR" altLang="en-US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{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games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std::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make_shared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1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SetGameStartTimer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}</a:t>
            </a:r>
          </a:p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else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(games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]-&gt;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get_game_state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 != </a:t>
            </a:r>
            <a:r>
              <a:rPr lang="en-US" altLang="ko-KR" sz="1100" dirty="0">
                <a:solidFill>
                  <a:srgbClr val="2F4F4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ST_READY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r>
              <a:rPr lang="en-US" altLang="ko-KR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//</a:t>
            </a:r>
            <a:r>
              <a:rPr lang="ko-KR" altLang="en-US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게임이 있지만 진행중이거나 끝난 경우도 새로운 게임을 생성</a:t>
            </a:r>
            <a:endParaRPr lang="en-US" altLang="ko-KR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++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games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std::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make_shared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1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g_game_ID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SetGameStartTimer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}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en-US" altLang="ko-KR" sz="6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5CB28F-AD4D-E24E-CF25-85267C6CECC6}"/>
              </a:ext>
            </a:extLst>
          </p:cNvPr>
          <p:cNvSpPr txBox="1"/>
          <p:nvPr/>
        </p:nvSpPr>
        <p:spPr>
          <a:xfrm>
            <a:off x="235390" y="5728315"/>
            <a:ext cx="118189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GAME</a:t>
            </a:r>
            <a:r>
              <a:rPr lang="ko-KR" altLang="en-US" sz="1600" dirty="0"/>
              <a:t> </a:t>
            </a:r>
            <a:r>
              <a:rPr lang="en-US" altLang="ko-KR" sz="1600" dirty="0"/>
              <a:t>class</a:t>
            </a:r>
            <a:r>
              <a:rPr lang="ko-KR" altLang="en-US" sz="1600" dirty="0"/>
              <a:t>의 인스턴스는 </a:t>
            </a:r>
            <a:r>
              <a:rPr lang="en-US" altLang="ko-KR" sz="1600" dirty="0"/>
              <a:t>SERVER class</a:t>
            </a:r>
            <a:r>
              <a:rPr lang="ko-KR" altLang="en-US" sz="1600" dirty="0"/>
              <a:t>의 </a:t>
            </a:r>
            <a:r>
              <a:rPr lang="ko-KR" altLang="en-US" sz="1600" dirty="0" err="1"/>
              <a:t>맴버</a:t>
            </a:r>
            <a:r>
              <a:rPr lang="ko-KR" altLang="en-US" sz="1600" dirty="0"/>
              <a:t> 함수 </a:t>
            </a:r>
            <a:r>
              <a:rPr lang="en-US" altLang="ko-KR" sz="1600" dirty="0" err="1"/>
              <a:t>do_accept</a:t>
            </a:r>
            <a:r>
              <a:rPr lang="ko-KR" altLang="en-US" sz="1600" dirty="0"/>
              <a:t>에서 클라이언트가 접속하였으나 참가 가능한 게임이 없는 경우 생성되며</a:t>
            </a:r>
            <a:r>
              <a:rPr lang="en-US" altLang="ko-KR" sz="1600" dirty="0"/>
              <a:t>, SERVER class</a:t>
            </a:r>
            <a:r>
              <a:rPr lang="ko-KR" altLang="en-US" sz="1600" dirty="0"/>
              <a:t>의 </a:t>
            </a:r>
            <a:r>
              <a:rPr lang="ko-KR" altLang="en-US" sz="1600" dirty="0" err="1"/>
              <a:t>맴버</a:t>
            </a:r>
            <a:r>
              <a:rPr lang="ko-KR" altLang="en-US" sz="1600" dirty="0"/>
              <a:t> </a:t>
            </a:r>
            <a:r>
              <a:rPr lang="en-US" altLang="ko-KR" sz="1600" dirty="0"/>
              <a:t>std::</a:t>
            </a:r>
            <a:r>
              <a:rPr lang="en-US" altLang="ko-KR" sz="1600" dirty="0" err="1"/>
              <a:t>unordered_map</a:t>
            </a:r>
            <a:r>
              <a:rPr lang="en-US" altLang="ko-KR" sz="1600" dirty="0"/>
              <a:t>&lt;int, </a:t>
            </a:r>
            <a:r>
              <a:rPr lang="en-US" altLang="ko-KR" sz="1600" dirty="0" err="1"/>
              <a:t>shared_ptr</a:t>
            </a:r>
            <a:r>
              <a:rPr lang="en-US" altLang="ko-KR" sz="1600" dirty="0"/>
              <a:t>&lt;GAME&gt;&gt; games</a:t>
            </a:r>
            <a:r>
              <a:rPr lang="ko-KR" altLang="en-US" sz="1600" dirty="0"/>
              <a:t>를 통해 관리됩니다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이후 게임이 종료되면 </a:t>
            </a:r>
            <a:r>
              <a:rPr lang="en-US" altLang="ko-KR" sz="1600" dirty="0"/>
              <a:t>SESSION class</a:t>
            </a:r>
            <a:r>
              <a:rPr lang="ko-KR" altLang="en-US" sz="1600" dirty="0"/>
              <a:t>에서 </a:t>
            </a:r>
            <a:r>
              <a:rPr lang="en-US" altLang="ko-KR" sz="1600" dirty="0"/>
              <a:t>SERVER</a:t>
            </a:r>
            <a:r>
              <a:rPr lang="ko-KR" altLang="en-US" sz="1600" dirty="0"/>
              <a:t>의 </a:t>
            </a:r>
            <a:r>
              <a:rPr lang="en-US" altLang="ko-KR" sz="1600" dirty="0" err="1"/>
              <a:t>del_game</a:t>
            </a:r>
            <a:r>
              <a:rPr lang="en-US" altLang="ko-KR" sz="1600" dirty="0"/>
              <a:t> </a:t>
            </a:r>
            <a:r>
              <a:rPr lang="ko-KR" altLang="en-US" sz="1600" dirty="0" err="1"/>
              <a:t>맴버</a:t>
            </a:r>
            <a:r>
              <a:rPr lang="ko-KR" altLang="en-US" sz="1600" dirty="0"/>
              <a:t> 함수를 통해 </a:t>
            </a:r>
            <a:r>
              <a:rPr lang="en-US" altLang="ko-KR" sz="1600" dirty="0" err="1"/>
              <a:t>unordered_map</a:t>
            </a:r>
            <a:r>
              <a:rPr lang="ko-KR" altLang="en-US" sz="1600" dirty="0"/>
              <a:t>에서 제거됩니다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SESSION</a:t>
            </a:r>
            <a:r>
              <a:rPr lang="ko-KR" altLang="en-US" sz="1600" dirty="0"/>
              <a:t>과 </a:t>
            </a:r>
            <a:r>
              <a:rPr lang="en-US" altLang="ko-KR" sz="1600" dirty="0"/>
              <a:t>GAME</a:t>
            </a:r>
            <a:r>
              <a:rPr lang="ko-KR" altLang="en-US" sz="1600" dirty="0"/>
              <a:t>의 순환 참조 오류를 막기위해 </a:t>
            </a:r>
            <a:r>
              <a:rPr lang="en-US" altLang="ko-KR" sz="1600" dirty="0"/>
              <a:t>SESSION</a:t>
            </a:r>
            <a:r>
              <a:rPr lang="ko-KR" altLang="en-US" sz="1600" dirty="0"/>
              <a:t>은 </a:t>
            </a:r>
            <a:r>
              <a:rPr lang="en-US" altLang="ko-KR" sz="1600" dirty="0" err="1"/>
              <a:t>weak_ptr</a:t>
            </a:r>
            <a:r>
              <a:rPr lang="ko-KR" altLang="en-US" sz="1600" dirty="0"/>
              <a:t>를 통해 </a:t>
            </a:r>
            <a:r>
              <a:rPr lang="en-US" altLang="ko-KR" sz="1600" dirty="0"/>
              <a:t>GAME </a:t>
            </a:r>
            <a:r>
              <a:rPr lang="ko-KR" altLang="en-US" sz="1600" dirty="0"/>
              <a:t>인스턴스에 접근합니다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FDEA50-5150-7E0F-FF2A-DFB91EBC37FC}"/>
              </a:ext>
            </a:extLst>
          </p:cNvPr>
          <p:cNvSpPr txBox="1"/>
          <p:nvPr/>
        </p:nvSpPr>
        <p:spPr>
          <a:xfrm>
            <a:off x="4863580" y="1013987"/>
            <a:ext cx="6096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05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5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SERVER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05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del_game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05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5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game_id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05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return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05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games.erase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050" dirty="0" err="1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game_id</a:t>
            </a:r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05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0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5CC3BB-6A3E-AFE2-456B-A323D36D620E}"/>
              </a:ext>
            </a:extLst>
          </p:cNvPr>
          <p:cNvSpPr txBox="1"/>
          <p:nvPr/>
        </p:nvSpPr>
        <p:spPr>
          <a:xfrm>
            <a:off x="4863580" y="1924667"/>
            <a:ext cx="4378743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::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Process_Packet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unsigned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char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* </a:t>
            </a:r>
            <a:r>
              <a:rPr lang="en-US" altLang="ko-KR" sz="11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packet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auto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my_g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my_game.lock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if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my_g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==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auto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my_s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my_server.lock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if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my_s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==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1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nullptr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</a:t>
            </a:r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</a:t>
            </a:r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case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CS_TRY_ESCAPE: { </a:t>
            </a:r>
            <a:r>
              <a:rPr lang="en-US" altLang="ko-KR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플레이어 탈출</a:t>
            </a:r>
            <a:r>
              <a:rPr lang="en-US" altLang="ko-KR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ko-KR" altLang="en-US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게임 종료</a:t>
            </a:r>
            <a:r>
              <a:rPr lang="en-US" altLang="ko-KR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.</a:t>
            </a:r>
            <a:endParaRPr lang="ko-KR" altLang="en-US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auto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self =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shared_from_this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 </a:t>
            </a:r>
            <a:r>
              <a:rPr lang="en-US" altLang="ko-KR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자신의 참조를 유지</a:t>
            </a:r>
            <a:endParaRPr lang="ko-KR" altLang="en-US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my_s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del_game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my_g</a:t>
            </a:r>
            <a:r>
              <a:rPr lang="en-US" altLang="ko-KR" sz="1100" dirty="0">
                <a:solidFill>
                  <a:srgbClr val="0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-&gt;</a:t>
            </a:r>
            <a:r>
              <a:rPr lang="en-US" altLang="ko-KR" sz="11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get_game_id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 </a:t>
            </a:r>
            <a:r>
              <a:rPr lang="en-US" altLang="ko-KR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1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게임 제거</a:t>
            </a:r>
            <a:endParaRPr lang="ko-KR" altLang="en-US" sz="11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}</a:t>
            </a:r>
          </a:p>
          <a:p>
            <a:r>
              <a:rPr lang="en-US" altLang="ko-KR" sz="11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break</a:t>
            </a:r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.</a:t>
            </a:r>
          </a:p>
          <a:p>
            <a:r>
              <a:rPr lang="en-US" altLang="ko-KR" sz="11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52C7EB-9C28-8A15-F821-486A28B99259}"/>
              </a:ext>
            </a:extLst>
          </p:cNvPr>
          <p:cNvSpPr txBox="1"/>
          <p:nvPr/>
        </p:nvSpPr>
        <p:spPr>
          <a:xfrm>
            <a:off x="9318178" y="991867"/>
            <a:ext cx="266454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std::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weak_ptr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my_game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std::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weak_ptr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SERVER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my_server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-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의 </a:t>
            </a:r>
            <a:r>
              <a:rPr lang="ko-KR" altLang="en-US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맴버</a:t>
            </a:r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변수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SESSION</a:t>
            </a:r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을 </a:t>
            </a:r>
            <a:r>
              <a:rPr lang="ko-KR" altLang="en-US" sz="1200" b="1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관리하는</a:t>
            </a:r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SERVER</a:t>
            </a:r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와 </a:t>
            </a:r>
            <a:r>
              <a:rPr lang="en-US" altLang="ko-KR" sz="12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GAME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객체를 참조한다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67449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3318</Words>
  <Application>Microsoft Office PowerPoint</Application>
  <PresentationFormat>와이드스크린</PresentationFormat>
  <Paragraphs>345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돋움체</vt:lpstr>
      <vt:lpstr>맑은 고딕</vt:lpstr>
      <vt:lpstr>Arial</vt:lpstr>
      <vt:lpstr>Office 테마</vt:lpstr>
      <vt:lpstr>서버 프로그래머 포트폴리오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김동재(2019182006)</dc:creator>
  <cp:lastModifiedBy>김동재(2019182006)</cp:lastModifiedBy>
  <cp:revision>22</cp:revision>
  <dcterms:created xsi:type="dcterms:W3CDTF">2024-08-08T02:51:43Z</dcterms:created>
  <dcterms:modified xsi:type="dcterms:W3CDTF">2024-12-31T15:28:21Z</dcterms:modified>
</cp:coreProperties>
</file>

<file path=docProps/thumbnail.jpeg>
</file>